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4"/>
  </p:notesMasterIdLst>
  <p:handoutMasterIdLst>
    <p:handoutMasterId r:id="rId35"/>
  </p:handoutMasterIdLst>
  <p:sldIdLst>
    <p:sldId id="395" r:id="rId7"/>
    <p:sldId id="359" r:id="rId8"/>
    <p:sldId id="385" r:id="rId9"/>
    <p:sldId id="384" r:id="rId10"/>
    <p:sldId id="360" r:id="rId11"/>
    <p:sldId id="386" r:id="rId12"/>
    <p:sldId id="375" r:id="rId13"/>
    <p:sldId id="403" r:id="rId14"/>
    <p:sldId id="402" r:id="rId15"/>
    <p:sldId id="407" r:id="rId16"/>
    <p:sldId id="404" r:id="rId17"/>
    <p:sldId id="405" r:id="rId18"/>
    <p:sldId id="406" r:id="rId19"/>
    <p:sldId id="362" r:id="rId20"/>
    <p:sldId id="397" r:id="rId21"/>
    <p:sldId id="396" r:id="rId22"/>
    <p:sldId id="398" r:id="rId23"/>
    <p:sldId id="371" r:id="rId24"/>
    <p:sldId id="372" r:id="rId25"/>
    <p:sldId id="370" r:id="rId26"/>
    <p:sldId id="394" r:id="rId27"/>
    <p:sldId id="399" r:id="rId28"/>
    <p:sldId id="368" r:id="rId29"/>
    <p:sldId id="400" r:id="rId30"/>
    <p:sldId id="361" r:id="rId31"/>
    <p:sldId id="401" r:id="rId32"/>
    <p:sldId id="393" r:id="rId33"/>
  </p:sldIdLst>
  <p:sldSz cx="12192000" cy="6858000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07BCB8D1-768D-40F2-8BA5-B9B479EB5235}">
          <p14:sldIdLst>
            <p14:sldId id="395"/>
            <p14:sldId id="359"/>
            <p14:sldId id="385"/>
            <p14:sldId id="384"/>
            <p14:sldId id="360"/>
            <p14:sldId id="386"/>
            <p14:sldId id="375"/>
          </p14:sldIdLst>
        </p14:section>
        <p14:section name="WoT Introduction" id="{DA919746-C654-45D0-9210-4153EEFD291C}">
          <p14:sldIdLst>
            <p14:sldId id="403"/>
            <p14:sldId id="402"/>
            <p14:sldId id="407"/>
            <p14:sldId id="404"/>
          </p14:sldIdLst>
        </p14:section>
        <p14:section name="Project" id="{9EBCA874-158E-4C57-B0C5-DBC222B977ED}">
          <p14:sldIdLst>
            <p14:sldId id="405"/>
            <p14:sldId id="406"/>
            <p14:sldId id="362"/>
            <p14:sldId id="397"/>
            <p14:sldId id="396"/>
            <p14:sldId id="398"/>
            <p14:sldId id="371"/>
            <p14:sldId id="372"/>
            <p14:sldId id="370"/>
            <p14:sldId id="394"/>
            <p14:sldId id="399"/>
            <p14:sldId id="368"/>
            <p14:sldId id="400"/>
            <p14:sldId id="361"/>
            <p14:sldId id="401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Steinhorst" initials="SS" lastIdx="1" clrIdx="0">
    <p:extLst>
      <p:ext uri="{19B8F6BF-5375-455C-9EA6-DF929625EA0E}">
        <p15:presenceInfo xmlns:p15="http://schemas.microsoft.com/office/powerpoint/2012/main" userId="cee41d825b2507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6EA"/>
    <a:srgbClr val="005293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38B1855-1B75-4FBE-930C-398BA8C253C6}" styleName="Themed Style 2 –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>
        <p:guide orient="horz" pos="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0831E3-BB04-4C1B-9D05-99C97753B6BA}" type="doc">
      <dgm:prSet loTypeId="urn:microsoft.com/office/officeart/2005/8/layout/orgChart1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85C7FCE-F7CB-4BC1-8719-770E00CAD2FA}">
      <dgm:prSet phldrT="[Text]"/>
      <dgm:spPr/>
      <dgm:t>
        <a:bodyPr/>
        <a:lstStyle/>
        <a:p>
          <a:r>
            <a:rPr lang="en-US" noProof="0" dirty="0" err="1"/>
            <a:t>WoT.Net.Core</a:t>
          </a:r>
          <a:endParaRPr lang="en-US" noProof="0" dirty="0"/>
        </a:p>
      </dgm:t>
    </dgm:pt>
    <dgm:pt modelId="{C122757C-901C-4727-BD9A-ECBD3B6900CF}" type="parTrans" cxnId="{572C0A7D-657C-4926-8EA1-F8CC4BB94ED0}">
      <dgm:prSet/>
      <dgm:spPr/>
      <dgm:t>
        <a:bodyPr/>
        <a:lstStyle/>
        <a:p>
          <a:endParaRPr lang="en-US"/>
        </a:p>
      </dgm:t>
    </dgm:pt>
    <dgm:pt modelId="{DE5A951C-8F36-4377-B912-95AD7BE56968}" type="sibTrans" cxnId="{572C0A7D-657C-4926-8EA1-F8CC4BB94ED0}">
      <dgm:prSet/>
      <dgm:spPr/>
      <dgm:t>
        <a:bodyPr/>
        <a:lstStyle/>
        <a:p>
          <a:endParaRPr lang="en-US"/>
        </a:p>
      </dgm:t>
    </dgm:pt>
    <dgm:pt modelId="{95744FC8-1B61-4593-95CA-369B9470E6A3}">
      <dgm:prSet phldrT="[Text]"/>
      <dgm:spPr/>
      <dgm:t>
        <a:bodyPr/>
        <a:lstStyle/>
        <a:p>
          <a:r>
            <a:rPr lang="en-US" noProof="0" dirty="0" err="1"/>
            <a:t>WoT.Net.Binding.Http</a:t>
          </a:r>
          <a:endParaRPr lang="en-US" noProof="0" dirty="0"/>
        </a:p>
      </dgm:t>
    </dgm:pt>
    <dgm:pt modelId="{CED225E8-D73F-4A88-9A61-BD26BB83691F}" type="parTrans" cxnId="{CD8BEB01-33FF-480C-BB87-D157AC37309E}">
      <dgm:prSet/>
      <dgm:spPr/>
      <dgm:t>
        <a:bodyPr/>
        <a:lstStyle/>
        <a:p>
          <a:endParaRPr lang="en-US"/>
        </a:p>
      </dgm:t>
    </dgm:pt>
    <dgm:pt modelId="{D43B86FC-5D12-4D86-B678-19A9DA6D6CE1}" type="sibTrans" cxnId="{CD8BEB01-33FF-480C-BB87-D157AC37309E}">
      <dgm:prSet/>
      <dgm:spPr/>
      <dgm:t>
        <a:bodyPr/>
        <a:lstStyle/>
        <a:p>
          <a:endParaRPr lang="en-US"/>
        </a:p>
      </dgm:t>
    </dgm:pt>
    <dgm:pt modelId="{8E4221D7-9992-4BF4-826E-0AF3D8EF9170}">
      <dgm:prSet phldrT="[Text]"/>
      <dgm:spPr/>
      <dgm:t>
        <a:bodyPr/>
        <a:lstStyle/>
        <a:p>
          <a:r>
            <a:rPr lang="en-US" noProof="0" dirty="0" err="1"/>
            <a:t>WoT.Net.Binding.Coap</a:t>
          </a:r>
          <a:endParaRPr lang="en-US" noProof="0" dirty="0"/>
        </a:p>
      </dgm:t>
    </dgm:pt>
    <dgm:pt modelId="{A9D9683C-995D-4AEC-8013-CDE8957F4EDF}" type="parTrans" cxnId="{7579FD92-7592-4E35-B15A-7A502903A954}">
      <dgm:prSet/>
      <dgm:spPr/>
      <dgm:t>
        <a:bodyPr/>
        <a:lstStyle/>
        <a:p>
          <a:endParaRPr lang="en-US"/>
        </a:p>
      </dgm:t>
    </dgm:pt>
    <dgm:pt modelId="{B9E2302C-C359-4193-8EEF-EB8D6A57613A}" type="sibTrans" cxnId="{7579FD92-7592-4E35-B15A-7A502903A954}">
      <dgm:prSet/>
      <dgm:spPr/>
      <dgm:t>
        <a:bodyPr/>
        <a:lstStyle/>
        <a:p>
          <a:endParaRPr lang="en-US"/>
        </a:p>
      </dgm:t>
    </dgm:pt>
    <dgm:pt modelId="{2E044E91-0568-427C-8D50-D2E2617481CF}">
      <dgm:prSet phldrT="[Text]"/>
      <dgm:spPr/>
      <dgm:t>
        <a:bodyPr/>
        <a:lstStyle/>
        <a:p>
          <a:r>
            <a:rPr lang="en-US" noProof="0" dirty="0" err="1"/>
            <a:t>WoT.Net.Binding.Mqtt</a:t>
          </a:r>
          <a:endParaRPr lang="en-US" noProof="0" dirty="0"/>
        </a:p>
      </dgm:t>
    </dgm:pt>
    <dgm:pt modelId="{4A0CA453-F00E-4220-8F35-7401C0176FE1}" type="parTrans" cxnId="{EBC982C0-7F2A-4C90-A552-9884A81B9610}">
      <dgm:prSet/>
      <dgm:spPr/>
      <dgm:t>
        <a:bodyPr/>
        <a:lstStyle/>
        <a:p>
          <a:endParaRPr lang="en-US"/>
        </a:p>
      </dgm:t>
    </dgm:pt>
    <dgm:pt modelId="{F922142A-75BA-4954-8999-3A4CD8F101AD}" type="sibTrans" cxnId="{EBC982C0-7F2A-4C90-A552-9884A81B9610}">
      <dgm:prSet/>
      <dgm:spPr/>
      <dgm:t>
        <a:bodyPr/>
        <a:lstStyle/>
        <a:p>
          <a:endParaRPr lang="en-US"/>
        </a:p>
      </dgm:t>
    </dgm:pt>
    <dgm:pt modelId="{1586C900-F447-4953-8B1B-C493B3AB582A}">
      <dgm:prSet phldrT="[Text]"/>
      <dgm:spPr/>
      <dgm:t>
        <a:bodyPr/>
        <a:lstStyle/>
        <a:p>
          <a:r>
            <a:rPr lang="en-US" noProof="0" dirty="0" err="1"/>
            <a:t>WoT.Net.Binding.XYZ</a:t>
          </a:r>
          <a:endParaRPr lang="en-US" noProof="0" dirty="0"/>
        </a:p>
      </dgm:t>
    </dgm:pt>
    <dgm:pt modelId="{EB9139E1-8E80-4E7C-82E9-A68B4CA401D8}" type="parTrans" cxnId="{D4727735-E006-4730-9DE8-64871DB452A7}">
      <dgm:prSet/>
      <dgm:spPr/>
      <dgm:t>
        <a:bodyPr/>
        <a:lstStyle/>
        <a:p>
          <a:endParaRPr lang="en-US"/>
        </a:p>
      </dgm:t>
    </dgm:pt>
    <dgm:pt modelId="{7F2663CA-A536-40D8-B4E2-3ACD5F4A1170}" type="sibTrans" cxnId="{D4727735-E006-4730-9DE8-64871DB452A7}">
      <dgm:prSet/>
      <dgm:spPr/>
      <dgm:t>
        <a:bodyPr/>
        <a:lstStyle/>
        <a:p>
          <a:endParaRPr lang="en-US"/>
        </a:p>
      </dgm:t>
    </dgm:pt>
    <dgm:pt modelId="{07A6826D-C78D-4671-A7D5-D5239D59535F}" type="pres">
      <dgm:prSet presAssocID="{790831E3-BB04-4C1B-9D05-99C97753B6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4BC257-33B3-480C-BC49-6DAE5C71F1C6}" type="pres">
      <dgm:prSet presAssocID="{885C7FCE-F7CB-4BC1-8719-770E00CAD2FA}" presName="hierRoot1" presStyleCnt="0">
        <dgm:presLayoutVars>
          <dgm:hierBranch val="init"/>
        </dgm:presLayoutVars>
      </dgm:prSet>
      <dgm:spPr/>
    </dgm:pt>
    <dgm:pt modelId="{A2F417C6-98ED-49A9-8E95-BD79D6F2978E}" type="pres">
      <dgm:prSet presAssocID="{885C7FCE-F7CB-4BC1-8719-770E00CAD2FA}" presName="rootComposite1" presStyleCnt="0"/>
      <dgm:spPr/>
    </dgm:pt>
    <dgm:pt modelId="{490C285B-A5A4-4B52-98EB-30E03F53B2B3}" type="pres">
      <dgm:prSet presAssocID="{885C7FCE-F7CB-4BC1-8719-770E00CAD2FA}" presName="rootText1" presStyleLbl="node0" presStyleIdx="0" presStyleCnt="1">
        <dgm:presLayoutVars>
          <dgm:chPref val="3"/>
        </dgm:presLayoutVars>
      </dgm:prSet>
      <dgm:spPr/>
    </dgm:pt>
    <dgm:pt modelId="{B4A124D1-696F-4BBC-B8F1-94AA73A0E147}" type="pres">
      <dgm:prSet presAssocID="{885C7FCE-F7CB-4BC1-8719-770E00CAD2FA}" presName="rootConnector1" presStyleLbl="node1" presStyleIdx="0" presStyleCnt="0"/>
      <dgm:spPr/>
    </dgm:pt>
    <dgm:pt modelId="{26926F23-EAA2-4934-92D4-C3EC6C93FA6B}" type="pres">
      <dgm:prSet presAssocID="{885C7FCE-F7CB-4BC1-8719-770E00CAD2FA}" presName="hierChild2" presStyleCnt="0"/>
      <dgm:spPr/>
    </dgm:pt>
    <dgm:pt modelId="{7B675BA6-B62B-4BAC-A4C1-1D7BD3FEB791}" type="pres">
      <dgm:prSet presAssocID="{CED225E8-D73F-4A88-9A61-BD26BB83691F}" presName="Name37" presStyleLbl="parChTrans1D2" presStyleIdx="0" presStyleCnt="4"/>
      <dgm:spPr/>
    </dgm:pt>
    <dgm:pt modelId="{C7CB8F44-E5D7-41C1-9A83-D6C4627CB78A}" type="pres">
      <dgm:prSet presAssocID="{95744FC8-1B61-4593-95CA-369B9470E6A3}" presName="hierRoot2" presStyleCnt="0">
        <dgm:presLayoutVars>
          <dgm:hierBranch val="init"/>
        </dgm:presLayoutVars>
      </dgm:prSet>
      <dgm:spPr/>
    </dgm:pt>
    <dgm:pt modelId="{8E700CA6-C5D2-4769-BA81-68942528163E}" type="pres">
      <dgm:prSet presAssocID="{95744FC8-1B61-4593-95CA-369B9470E6A3}" presName="rootComposite" presStyleCnt="0"/>
      <dgm:spPr/>
    </dgm:pt>
    <dgm:pt modelId="{49915F42-2FC2-4EB9-81F9-75284246DD67}" type="pres">
      <dgm:prSet presAssocID="{95744FC8-1B61-4593-95CA-369B9470E6A3}" presName="rootText" presStyleLbl="node2" presStyleIdx="0" presStyleCnt="4">
        <dgm:presLayoutVars>
          <dgm:chPref val="3"/>
        </dgm:presLayoutVars>
      </dgm:prSet>
      <dgm:spPr/>
    </dgm:pt>
    <dgm:pt modelId="{1E1A80D8-A561-4F94-B0E0-DE818CC82AD7}" type="pres">
      <dgm:prSet presAssocID="{95744FC8-1B61-4593-95CA-369B9470E6A3}" presName="rootConnector" presStyleLbl="node2" presStyleIdx="0" presStyleCnt="4"/>
      <dgm:spPr/>
    </dgm:pt>
    <dgm:pt modelId="{E0879945-9DBB-45AC-A66B-44654766E35F}" type="pres">
      <dgm:prSet presAssocID="{95744FC8-1B61-4593-95CA-369B9470E6A3}" presName="hierChild4" presStyleCnt="0"/>
      <dgm:spPr/>
    </dgm:pt>
    <dgm:pt modelId="{CD3810EA-F095-4252-998C-263340DEF73F}" type="pres">
      <dgm:prSet presAssocID="{95744FC8-1B61-4593-95CA-369B9470E6A3}" presName="hierChild5" presStyleCnt="0"/>
      <dgm:spPr/>
    </dgm:pt>
    <dgm:pt modelId="{2A6EC386-A71F-4D2E-B6C9-60C572DCA102}" type="pres">
      <dgm:prSet presAssocID="{A9D9683C-995D-4AEC-8013-CDE8957F4EDF}" presName="Name37" presStyleLbl="parChTrans1D2" presStyleIdx="1" presStyleCnt="4"/>
      <dgm:spPr/>
    </dgm:pt>
    <dgm:pt modelId="{99DC1A2B-59AB-452E-A7A3-9F0C222B7C96}" type="pres">
      <dgm:prSet presAssocID="{8E4221D7-9992-4BF4-826E-0AF3D8EF9170}" presName="hierRoot2" presStyleCnt="0">
        <dgm:presLayoutVars>
          <dgm:hierBranch val="init"/>
        </dgm:presLayoutVars>
      </dgm:prSet>
      <dgm:spPr/>
    </dgm:pt>
    <dgm:pt modelId="{77167512-512A-4EA8-9C8B-D53745D97EE3}" type="pres">
      <dgm:prSet presAssocID="{8E4221D7-9992-4BF4-826E-0AF3D8EF9170}" presName="rootComposite" presStyleCnt="0"/>
      <dgm:spPr/>
    </dgm:pt>
    <dgm:pt modelId="{5FDA1832-116C-4933-A75E-CED56CDE2DBF}" type="pres">
      <dgm:prSet presAssocID="{8E4221D7-9992-4BF4-826E-0AF3D8EF9170}" presName="rootText" presStyleLbl="node2" presStyleIdx="1" presStyleCnt="4">
        <dgm:presLayoutVars>
          <dgm:chPref val="3"/>
        </dgm:presLayoutVars>
      </dgm:prSet>
      <dgm:spPr/>
    </dgm:pt>
    <dgm:pt modelId="{D2D60147-668F-4605-8EFF-C05ECF0E9646}" type="pres">
      <dgm:prSet presAssocID="{8E4221D7-9992-4BF4-826E-0AF3D8EF9170}" presName="rootConnector" presStyleLbl="node2" presStyleIdx="1" presStyleCnt="4"/>
      <dgm:spPr/>
    </dgm:pt>
    <dgm:pt modelId="{66501FC0-2249-462F-B411-FCFC90FBC888}" type="pres">
      <dgm:prSet presAssocID="{8E4221D7-9992-4BF4-826E-0AF3D8EF9170}" presName="hierChild4" presStyleCnt="0"/>
      <dgm:spPr/>
    </dgm:pt>
    <dgm:pt modelId="{C9EA1BBD-750E-4403-A737-684B14B09288}" type="pres">
      <dgm:prSet presAssocID="{8E4221D7-9992-4BF4-826E-0AF3D8EF9170}" presName="hierChild5" presStyleCnt="0"/>
      <dgm:spPr/>
    </dgm:pt>
    <dgm:pt modelId="{EF393B35-910F-4260-B412-56FB2B4AA931}" type="pres">
      <dgm:prSet presAssocID="{4A0CA453-F00E-4220-8F35-7401C0176FE1}" presName="Name37" presStyleLbl="parChTrans1D2" presStyleIdx="2" presStyleCnt="4"/>
      <dgm:spPr/>
    </dgm:pt>
    <dgm:pt modelId="{306BF3C8-00FC-425E-A25B-9C9FCEF3C258}" type="pres">
      <dgm:prSet presAssocID="{2E044E91-0568-427C-8D50-D2E2617481CF}" presName="hierRoot2" presStyleCnt="0">
        <dgm:presLayoutVars>
          <dgm:hierBranch val="init"/>
        </dgm:presLayoutVars>
      </dgm:prSet>
      <dgm:spPr/>
    </dgm:pt>
    <dgm:pt modelId="{629E921B-98E8-4DB0-8B2E-3A7D9CF5496F}" type="pres">
      <dgm:prSet presAssocID="{2E044E91-0568-427C-8D50-D2E2617481CF}" presName="rootComposite" presStyleCnt="0"/>
      <dgm:spPr/>
    </dgm:pt>
    <dgm:pt modelId="{58FD1F11-5123-4C40-9392-AE28F4A7A7CD}" type="pres">
      <dgm:prSet presAssocID="{2E044E91-0568-427C-8D50-D2E2617481CF}" presName="rootText" presStyleLbl="node2" presStyleIdx="2" presStyleCnt="4">
        <dgm:presLayoutVars>
          <dgm:chPref val="3"/>
        </dgm:presLayoutVars>
      </dgm:prSet>
      <dgm:spPr/>
    </dgm:pt>
    <dgm:pt modelId="{A3C86F03-9320-4CAB-A422-06B26405789B}" type="pres">
      <dgm:prSet presAssocID="{2E044E91-0568-427C-8D50-D2E2617481CF}" presName="rootConnector" presStyleLbl="node2" presStyleIdx="2" presStyleCnt="4"/>
      <dgm:spPr/>
    </dgm:pt>
    <dgm:pt modelId="{16C4732E-FD6B-4EC0-96ED-B6BF78FC3B46}" type="pres">
      <dgm:prSet presAssocID="{2E044E91-0568-427C-8D50-D2E2617481CF}" presName="hierChild4" presStyleCnt="0"/>
      <dgm:spPr/>
    </dgm:pt>
    <dgm:pt modelId="{E58BFEF9-A346-4045-B515-3FDAE40BC342}" type="pres">
      <dgm:prSet presAssocID="{2E044E91-0568-427C-8D50-D2E2617481CF}" presName="hierChild5" presStyleCnt="0"/>
      <dgm:spPr/>
    </dgm:pt>
    <dgm:pt modelId="{08ABBA00-0C89-40DE-970D-1D7F9FB408DF}" type="pres">
      <dgm:prSet presAssocID="{EB9139E1-8E80-4E7C-82E9-A68B4CA401D8}" presName="Name37" presStyleLbl="parChTrans1D2" presStyleIdx="3" presStyleCnt="4"/>
      <dgm:spPr/>
    </dgm:pt>
    <dgm:pt modelId="{EA440E28-5B5F-4836-8D9C-3C61C592569C}" type="pres">
      <dgm:prSet presAssocID="{1586C900-F447-4953-8B1B-C493B3AB582A}" presName="hierRoot2" presStyleCnt="0">
        <dgm:presLayoutVars>
          <dgm:hierBranch val="init"/>
        </dgm:presLayoutVars>
      </dgm:prSet>
      <dgm:spPr/>
    </dgm:pt>
    <dgm:pt modelId="{48371D13-EDEF-4424-881B-AABFCAB8D415}" type="pres">
      <dgm:prSet presAssocID="{1586C900-F447-4953-8B1B-C493B3AB582A}" presName="rootComposite" presStyleCnt="0"/>
      <dgm:spPr/>
    </dgm:pt>
    <dgm:pt modelId="{C93E2A3F-A5A0-4AB5-A1AB-E2A32D80CEC8}" type="pres">
      <dgm:prSet presAssocID="{1586C900-F447-4953-8B1B-C493B3AB582A}" presName="rootText" presStyleLbl="node2" presStyleIdx="3" presStyleCnt="4">
        <dgm:presLayoutVars>
          <dgm:chPref val="3"/>
        </dgm:presLayoutVars>
      </dgm:prSet>
      <dgm:spPr/>
    </dgm:pt>
    <dgm:pt modelId="{D1D0CEB6-58F1-473A-833B-76E6A03EA2B3}" type="pres">
      <dgm:prSet presAssocID="{1586C900-F447-4953-8B1B-C493B3AB582A}" presName="rootConnector" presStyleLbl="node2" presStyleIdx="3" presStyleCnt="4"/>
      <dgm:spPr/>
    </dgm:pt>
    <dgm:pt modelId="{E29EBECB-3376-4471-AE74-AFDC2A586657}" type="pres">
      <dgm:prSet presAssocID="{1586C900-F447-4953-8B1B-C493B3AB582A}" presName="hierChild4" presStyleCnt="0"/>
      <dgm:spPr/>
    </dgm:pt>
    <dgm:pt modelId="{C433B8DA-1FBF-473C-973C-C66719FF707B}" type="pres">
      <dgm:prSet presAssocID="{1586C900-F447-4953-8B1B-C493B3AB582A}" presName="hierChild5" presStyleCnt="0"/>
      <dgm:spPr/>
    </dgm:pt>
    <dgm:pt modelId="{D6F2C7E3-6394-485C-932C-314DBCE3F7DA}" type="pres">
      <dgm:prSet presAssocID="{885C7FCE-F7CB-4BC1-8719-770E00CAD2FA}" presName="hierChild3" presStyleCnt="0"/>
      <dgm:spPr/>
    </dgm:pt>
  </dgm:ptLst>
  <dgm:cxnLst>
    <dgm:cxn modelId="{CD8BEB01-33FF-480C-BB87-D157AC37309E}" srcId="{885C7FCE-F7CB-4BC1-8719-770E00CAD2FA}" destId="{95744FC8-1B61-4593-95CA-369B9470E6A3}" srcOrd="0" destOrd="0" parTransId="{CED225E8-D73F-4A88-9A61-BD26BB83691F}" sibTransId="{D43B86FC-5D12-4D86-B678-19A9DA6D6CE1}"/>
    <dgm:cxn modelId="{F365E730-3A99-43E2-BED8-0B0F3AFBB859}" type="presOf" srcId="{2E044E91-0568-427C-8D50-D2E2617481CF}" destId="{A3C86F03-9320-4CAB-A422-06B26405789B}" srcOrd="1" destOrd="0" presId="urn:microsoft.com/office/officeart/2005/8/layout/orgChart1"/>
    <dgm:cxn modelId="{58FE4F34-5B0E-424C-882D-384447C5469E}" type="presOf" srcId="{4A0CA453-F00E-4220-8F35-7401C0176FE1}" destId="{EF393B35-910F-4260-B412-56FB2B4AA931}" srcOrd="0" destOrd="0" presId="urn:microsoft.com/office/officeart/2005/8/layout/orgChart1"/>
    <dgm:cxn modelId="{D4727735-E006-4730-9DE8-64871DB452A7}" srcId="{885C7FCE-F7CB-4BC1-8719-770E00CAD2FA}" destId="{1586C900-F447-4953-8B1B-C493B3AB582A}" srcOrd="3" destOrd="0" parTransId="{EB9139E1-8E80-4E7C-82E9-A68B4CA401D8}" sibTransId="{7F2663CA-A536-40D8-B4E2-3ACD5F4A1170}"/>
    <dgm:cxn modelId="{97061837-0944-4D15-829B-41B0F97B6366}" type="presOf" srcId="{1586C900-F447-4953-8B1B-C493B3AB582A}" destId="{C93E2A3F-A5A0-4AB5-A1AB-E2A32D80CEC8}" srcOrd="0" destOrd="0" presId="urn:microsoft.com/office/officeart/2005/8/layout/orgChart1"/>
    <dgm:cxn modelId="{840A933D-097F-4B21-81DC-5DCE0AA46227}" type="presOf" srcId="{2E044E91-0568-427C-8D50-D2E2617481CF}" destId="{58FD1F11-5123-4C40-9392-AE28F4A7A7CD}" srcOrd="0" destOrd="0" presId="urn:microsoft.com/office/officeart/2005/8/layout/orgChart1"/>
    <dgm:cxn modelId="{D3A60940-BEB6-440E-B512-9AE7A9EA1E32}" type="presOf" srcId="{CED225E8-D73F-4A88-9A61-BD26BB83691F}" destId="{7B675BA6-B62B-4BAC-A4C1-1D7BD3FEB791}" srcOrd="0" destOrd="0" presId="urn:microsoft.com/office/officeart/2005/8/layout/orgChart1"/>
    <dgm:cxn modelId="{C7007C41-2FCC-4922-8AEE-F6EA83D8BC91}" type="presOf" srcId="{885C7FCE-F7CB-4BC1-8719-770E00CAD2FA}" destId="{490C285B-A5A4-4B52-98EB-30E03F53B2B3}" srcOrd="0" destOrd="0" presId="urn:microsoft.com/office/officeart/2005/8/layout/orgChart1"/>
    <dgm:cxn modelId="{6D2C0944-28F3-4054-A1D0-4C13FC34EEE8}" type="presOf" srcId="{95744FC8-1B61-4593-95CA-369B9470E6A3}" destId="{1E1A80D8-A561-4F94-B0E0-DE818CC82AD7}" srcOrd="1" destOrd="0" presId="urn:microsoft.com/office/officeart/2005/8/layout/orgChart1"/>
    <dgm:cxn modelId="{062F0E4E-C912-4E93-9BE4-218C45B51845}" type="presOf" srcId="{885C7FCE-F7CB-4BC1-8719-770E00CAD2FA}" destId="{B4A124D1-696F-4BBC-B8F1-94AA73A0E147}" srcOrd="1" destOrd="0" presId="urn:microsoft.com/office/officeart/2005/8/layout/orgChart1"/>
    <dgm:cxn modelId="{572C0A7D-657C-4926-8EA1-F8CC4BB94ED0}" srcId="{790831E3-BB04-4C1B-9D05-99C97753B6BA}" destId="{885C7FCE-F7CB-4BC1-8719-770E00CAD2FA}" srcOrd="0" destOrd="0" parTransId="{C122757C-901C-4727-BD9A-ECBD3B6900CF}" sibTransId="{DE5A951C-8F36-4377-B912-95AD7BE56968}"/>
    <dgm:cxn modelId="{7579FD92-7592-4E35-B15A-7A502903A954}" srcId="{885C7FCE-F7CB-4BC1-8719-770E00CAD2FA}" destId="{8E4221D7-9992-4BF4-826E-0AF3D8EF9170}" srcOrd="1" destOrd="0" parTransId="{A9D9683C-995D-4AEC-8013-CDE8957F4EDF}" sibTransId="{B9E2302C-C359-4193-8EEF-EB8D6A57613A}"/>
    <dgm:cxn modelId="{CE74B79C-F724-4370-9529-DB10B949C611}" type="presOf" srcId="{EB9139E1-8E80-4E7C-82E9-A68B4CA401D8}" destId="{08ABBA00-0C89-40DE-970D-1D7F9FB408DF}" srcOrd="0" destOrd="0" presId="urn:microsoft.com/office/officeart/2005/8/layout/orgChart1"/>
    <dgm:cxn modelId="{A811D09C-F4B7-45B5-B771-70B67C7A8BE5}" type="presOf" srcId="{790831E3-BB04-4C1B-9D05-99C97753B6BA}" destId="{07A6826D-C78D-4671-A7D5-D5239D59535F}" srcOrd="0" destOrd="0" presId="urn:microsoft.com/office/officeart/2005/8/layout/orgChart1"/>
    <dgm:cxn modelId="{FE92A1BC-3897-43F1-829D-43AEB658246E}" type="presOf" srcId="{1586C900-F447-4953-8B1B-C493B3AB582A}" destId="{D1D0CEB6-58F1-473A-833B-76E6A03EA2B3}" srcOrd="1" destOrd="0" presId="urn:microsoft.com/office/officeart/2005/8/layout/orgChart1"/>
    <dgm:cxn modelId="{F5E837BF-F60E-42ED-897A-1F06E3A94665}" type="presOf" srcId="{A9D9683C-995D-4AEC-8013-CDE8957F4EDF}" destId="{2A6EC386-A71F-4D2E-B6C9-60C572DCA102}" srcOrd="0" destOrd="0" presId="urn:microsoft.com/office/officeart/2005/8/layout/orgChart1"/>
    <dgm:cxn modelId="{EBC982C0-7F2A-4C90-A552-9884A81B9610}" srcId="{885C7FCE-F7CB-4BC1-8719-770E00CAD2FA}" destId="{2E044E91-0568-427C-8D50-D2E2617481CF}" srcOrd="2" destOrd="0" parTransId="{4A0CA453-F00E-4220-8F35-7401C0176FE1}" sibTransId="{F922142A-75BA-4954-8999-3A4CD8F101AD}"/>
    <dgm:cxn modelId="{B6944ACA-6D61-4D49-A7CF-DD56BBCA5825}" type="presOf" srcId="{8E4221D7-9992-4BF4-826E-0AF3D8EF9170}" destId="{D2D60147-668F-4605-8EFF-C05ECF0E9646}" srcOrd="1" destOrd="0" presId="urn:microsoft.com/office/officeart/2005/8/layout/orgChart1"/>
    <dgm:cxn modelId="{4DC5FFCE-FA2C-4226-ACE5-39AE25BE2A78}" type="presOf" srcId="{8E4221D7-9992-4BF4-826E-0AF3D8EF9170}" destId="{5FDA1832-116C-4933-A75E-CED56CDE2DBF}" srcOrd="0" destOrd="0" presId="urn:microsoft.com/office/officeart/2005/8/layout/orgChart1"/>
    <dgm:cxn modelId="{63151BDE-2E8A-4F08-8C27-11E3CE63105F}" type="presOf" srcId="{95744FC8-1B61-4593-95CA-369B9470E6A3}" destId="{49915F42-2FC2-4EB9-81F9-75284246DD67}" srcOrd="0" destOrd="0" presId="urn:microsoft.com/office/officeart/2005/8/layout/orgChart1"/>
    <dgm:cxn modelId="{52FA7FD3-BD2A-4D59-89C7-33505D83909E}" type="presParOf" srcId="{07A6826D-C78D-4671-A7D5-D5239D59535F}" destId="{214BC257-33B3-480C-BC49-6DAE5C71F1C6}" srcOrd="0" destOrd="0" presId="urn:microsoft.com/office/officeart/2005/8/layout/orgChart1"/>
    <dgm:cxn modelId="{D12EAE0C-03E3-4AA7-9F0F-1E807F06ED8D}" type="presParOf" srcId="{214BC257-33B3-480C-BC49-6DAE5C71F1C6}" destId="{A2F417C6-98ED-49A9-8E95-BD79D6F2978E}" srcOrd="0" destOrd="0" presId="urn:microsoft.com/office/officeart/2005/8/layout/orgChart1"/>
    <dgm:cxn modelId="{6B45FD35-1AC1-436F-8927-2324966D2A06}" type="presParOf" srcId="{A2F417C6-98ED-49A9-8E95-BD79D6F2978E}" destId="{490C285B-A5A4-4B52-98EB-30E03F53B2B3}" srcOrd="0" destOrd="0" presId="urn:microsoft.com/office/officeart/2005/8/layout/orgChart1"/>
    <dgm:cxn modelId="{C8E9A987-8D57-41DC-B39B-B4E0F420216C}" type="presParOf" srcId="{A2F417C6-98ED-49A9-8E95-BD79D6F2978E}" destId="{B4A124D1-696F-4BBC-B8F1-94AA73A0E147}" srcOrd="1" destOrd="0" presId="urn:microsoft.com/office/officeart/2005/8/layout/orgChart1"/>
    <dgm:cxn modelId="{F25BDC87-B5AF-4A78-B2D1-983E77E0631B}" type="presParOf" srcId="{214BC257-33B3-480C-BC49-6DAE5C71F1C6}" destId="{26926F23-EAA2-4934-92D4-C3EC6C93FA6B}" srcOrd="1" destOrd="0" presId="urn:microsoft.com/office/officeart/2005/8/layout/orgChart1"/>
    <dgm:cxn modelId="{9F4B4A75-CEF9-4899-AF9C-0E489D09C4BA}" type="presParOf" srcId="{26926F23-EAA2-4934-92D4-C3EC6C93FA6B}" destId="{7B675BA6-B62B-4BAC-A4C1-1D7BD3FEB791}" srcOrd="0" destOrd="0" presId="urn:microsoft.com/office/officeart/2005/8/layout/orgChart1"/>
    <dgm:cxn modelId="{915EB531-67DE-40BC-A7D6-488F073D4EDD}" type="presParOf" srcId="{26926F23-EAA2-4934-92D4-C3EC6C93FA6B}" destId="{C7CB8F44-E5D7-41C1-9A83-D6C4627CB78A}" srcOrd="1" destOrd="0" presId="urn:microsoft.com/office/officeart/2005/8/layout/orgChart1"/>
    <dgm:cxn modelId="{276052B7-2C78-4361-B41B-D0C6BB78CC6F}" type="presParOf" srcId="{C7CB8F44-E5D7-41C1-9A83-D6C4627CB78A}" destId="{8E700CA6-C5D2-4769-BA81-68942528163E}" srcOrd="0" destOrd="0" presId="urn:microsoft.com/office/officeart/2005/8/layout/orgChart1"/>
    <dgm:cxn modelId="{21E31A9F-8CDD-4D8C-BB73-FFCE5E8DCCA8}" type="presParOf" srcId="{8E700CA6-C5D2-4769-BA81-68942528163E}" destId="{49915F42-2FC2-4EB9-81F9-75284246DD67}" srcOrd="0" destOrd="0" presId="urn:microsoft.com/office/officeart/2005/8/layout/orgChart1"/>
    <dgm:cxn modelId="{C3478F8A-F9D0-4DD9-A7E1-412D8E35214C}" type="presParOf" srcId="{8E700CA6-C5D2-4769-BA81-68942528163E}" destId="{1E1A80D8-A561-4F94-B0E0-DE818CC82AD7}" srcOrd="1" destOrd="0" presId="urn:microsoft.com/office/officeart/2005/8/layout/orgChart1"/>
    <dgm:cxn modelId="{A0F4732E-1594-4595-9EC3-F3C122C91886}" type="presParOf" srcId="{C7CB8F44-E5D7-41C1-9A83-D6C4627CB78A}" destId="{E0879945-9DBB-45AC-A66B-44654766E35F}" srcOrd="1" destOrd="0" presId="urn:microsoft.com/office/officeart/2005/8/layout/orgChart1"/>
    <dgm:cxn modelId="{21E804EA-B902-4F9B-ACD5-762FBAD6CF10}" type="presParOf" srcId="{C7CB8F44-E5D7-41C1-9A83-D6C4627CB78A}" destId="{CD3810EA-F095-4252-998C-263340DEF73F}" srcOrd="2" destOrd="0" presId="urn:microsoft.com/office/officeart/2005/8/layout/orgChart1"/>
    <dgm:cxn modelId="{68D47A42-2F35-4CBA-BB15-F12B962A6B7A}" type="presParOf" srcId="{26926F23-EAA2-4934-92D4-C3EC6C93FA6B}" destId="{2A6EC386-A71F-4D2E-B6C9-60C572DCA102}" srcOrd="2" destOrd="0" presId="urn:microsoft.com/office/officeart/2005/8/layout/orgChart1"/>
    <dgm:cxn modelId="{81AD3F89-B7D3-4993-B127-21D6BA1AF69B}" type="presParOf" srcId="{26926F23-EAA2-4934-92D4-C3EC6C93FA6B}" destId="{99DC1A2B-59AB-452E-A7A3-9F0C222B7C96}" srcOrd="3" destOrd="0" presId="urn:microsoft.com/office/officeart/2005/8/layout/orgChart1"/>
    <dgm:cxn modelId="{D4E1285A-6B5D-4DFE-98CA-FFDAE444317D}" type="presParOf" srcId="{99DC1A2B-59AB-452E-A7A3-9F0C222B7C96}" destId="{77167512-512A-4EA8-9C8B-D53745D97EE3}" srcOrd="0" destOrd="0" presId="urn:microsoft.com/office/officeart/2005/8/layout/orgChart1"/>
    <dgm:cxn modelId="{D9F3DDD0-7917-4EDC-B0CB-C70DE6327C60}" type="presParOf" srcId="{77167512-512A-4EA8-9C8B-D53745D97EE3}" destId="{5FDA1832-116C-4933-A75E-CED56CDE2DBF}" srcOrd="0" destOrd="0" presId="urn:microsoft.com/office/officeart/2005/8/layout/orgChart1"/>
    <dgm:cxn modelId="{0A429AC8-BDA0-4455-8760-CB0AD1B7579F}" type="presParOf" srcId="{77167512-512A-4EA8-9C8B-D53745D97EE3}" destId="{D2D60147-668F-4605-8EFF-C05ECF0E9646}" srcOrd="1" destOrd="0" presId="urn:microsoft.com/office/officeart/2005/8/layout/orgChart1"/>
    <dgm:cxn modelId="{09636DBC-F8B7-47A3-A2D3-77A4255F8357}" type="presParOf" srcId="{99DC1A2B-59AB-452E-A7A3-9F0C222B7C96}" destId="{66501FC0-2249-462F-B411-FCFC90FBC888}" srcOrd="1" destOrd="0" presId="urn:microsoft.com/office/officeart/2005/8/layout/orgChart1"/>
    <dgm:cxn modelId="{BF730AFC-31CC-4C2D-8248-04A8FC7AB6A6}" type="presParOf" srcId="{99DC1A2B-59AB-452E-A7A3-9F0C222B7C96}" destId="{C9EA1BBD-750E-4403-A737-684B14B09288}" srcOrd="2" destOrd="0" presId="urn:microsoft.com/office/officeart/2005/8/layout/orgChart1"/>
    <dgm:cxn modelId="{867A4D9F-28DF-45CD-9915-84D9A35AFD65}" type="presParOf" srcId="{26926F23-EAA2-4934-92D4-C3EC6C93FA6B}" destId="{EF393B35-910F-4260-B412-56FB2B4AA931}" srcOrd="4" destOrd="0" presId="urn:microsoft.com/office/officeart/2005/8/layout/orgChart1"/>
    <dgm:cxn modelId="{286041A1-A91A-453A-8D66-2A9A67F827EC}" type="presParOf" srcId="{26926F23-EAA2-4934-92D4-C3EC6C93FA6B}" destId="{306BF3C8-00FC-425E-A25B-9C9FCEF3C258}" srcOrd="5" destOrd="0" presId="urn:microsoft.com/office/officeart/2005/8/layout/orgChart1"/>
    <dgm:cxn modelId="{1CF397A6-0610-45F2-8878-A7EBE360EF28}" type="presParOf" srcId="{306BF3C8-00FC-425E-A25B-9C9FCEF3C258}" destId="{629E921B-98E8-4DB0-8B2E-3A7D9CF5496F}" srcOrd="0" destOrd="0" presId="urn:microsoft.com/office/officeart/2005/8/layout/orgChart1"/>
    <dgm:cxn modelId="{29065A7F-DA9B-4E80-964B-C8D2B724B414}" type="presParOf" srcId="{629E921B-98E8-4DB0-8B2E-3A7D9CF5496F}" destId="{58FD1F11-5123-4C40-9392-AE28F4A7A7CD}" srcOrd="0" destOrd="0" presId="urn:microsoft.com/office/officeart/2005/8/layout/orgChart1"/>
    <dgm:cxn modelId="{8AEC07CE-1F8A-41DA-8F1C-09B72D09CA41}" type="presParOf" srcId="{629E921B-98E8-4DB0-8B2E-3A7D9CF5496F}" destId="{A3C86F03-9320-4CAB-A422-06B26405789B}" srcOrd="1" destOrd="0" presId="urn:microsoft.com/office/officeart/2005/8/layout/orgChart1"/>
    <dgm:cxn modelId="{E5851584-2883-4E59-9250-E01A9D6092FC}" type="presParOf" srcId="{306BF3C8-00FC-425E-A25B-9C9FCEF3C258}" destId="{16C4732E-FD6B-4EC0-96ED-B6BF78FC3B46}" srcOrd="1" destOrd="0" presId="urn:microsoft.com/office/officeart/2005/8/layout/orgChart1"/>
    <dgm:cxn modelId="{AD5345B9-0A85-4624-A47C-8025F233DF6E}" type="presParOf" srcId="{306BF3C8-00FC-425E-A25B-9C9FCEF3C258}" destId="{E58BFEF9-A346-4045-B515-3FDAE40BC342}" srcOrd="2" destOrd="0" presId="urn:microsoft.com/office/officeart/2005/8/layout/orgChart1"/>
    <dgm:cxn modelId="{5916E786-D594-498D-B046-03BA4286D204}" type="presParOf" srcId="{26926F23-EAA2-4934-92D4-C3EC6C93FA6B}" destId="{08ABBA00-0C89-40DE-970D-1D7F9FB408DF}" srcOrd="6" destOrd="0" presId="urn:microsoft.com/office/officeart/2005/8/layout/orgChart1"/>
    <dgm:cxn modelId="{B2A7963D-9010-44D7-ABE9-84E4C289D72F}" type="presParOf" srcId="{26926F23-EAA2-4934-92D4-C3EC6C93FA6B}" destId="{EA440E28-5B5F-4836-8D9C-3C61C592569C}" srcOrd="7" destOrd="0" presId="urn:microsoft.com/office/officeart/2005/8/layout/orgChart1"/>
    <dgm:cxn modelId="{17C4C37A-3F16-4B52-AC8D-F5105D3891D1}" type="presParOf" srcId="{EA440E28-5B5F-4836-8D9C-3C61C592569C}" destId="{48371D13-EDEF-4424-881B-AABFCAB8D415}" srcOrd="0" destOrd="0" presId="urn:microsoft.com/office/officeart/2005/8/layout/orgChart1"/>
    <dgm:cxn modelId="{A22E5B7C-852C-4E29-9E2C-ABB4E081C45A}" type="presParOf" srcId="{48371D13-EDEF-4424-881B-AABFCAB8D415}" destId="{C93E2A3F-A5A0-4AB5-A1AB-E2A32D80CEC8}" srcOrd="0" destOrd="0" presId="urn:microsoft.com/office/officeart/2005/8/layout/orgChart1"/>
    <dgm:cxn modelId="{E0AC91A9-3FF5-4D5C-9468-5037C30268E1}" type="presParOf" srcId="{48371D13-EDEF-4424-881B-AABFCAB8D415}" destId="{D1D0CEB6-58F1-473A-833B-76E6A03EA2B3}" srcOrd="1" destOrd="0" presId="urn:microsoft.com/office/officeart/2005/8/layout/orgChart1"/>
    <dgm:cxn modelId="{9CADF003-142E-4745-B833-111F33F0424C}" type="presParOf" srcId="{EA440E28-5B5F-4836-8D9C-3C61C592569C}" destId="{E29EBECB-3376-4471-AE74-AFDC2A586657}" srcOrd="1" destOrd="0" presId="urn:microsoft.com/office/officeart/2005/8/layout/orgChart1"/>
    <dgm:cxn modelId="{E0CF41F6-4A74-4E96-9983-3CCDBE503005}" type="presParOf" srcId="{EA440E28-5B5F-4836-8D9C-3C61C592569C}" destId="{C433B8DA-1FBF-473C-973C-C66719FF707B}" srcOrd="2" destOrd="0" presId="urn:microsoft.com/office/officeart/2005/8/layout/orgChart1"/>
    <dgm:cxn modelId="{9900EDCC-43E2-4138-8758-CFD519D03A7B}" type="presParOf" srcId="{214BC257-33B3-480C-BC49-6DAE5C71F1C6}" destId="{D6F2C7E3-6394-485C-932C-314DBCE3F7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08B8B8-4385-4EBB-AFCD-F17F451FBD17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492221F7-1E29-4D5E-A261-5B9E9FDC03D0}">
      <dgm:prSet phldrT="[Text]"/>
      <dgm:spPr/>
      <dgm:t>
        <a:bodyPr/>
        <a:lstStyle/>
        <a:p>
          <a:r>
            <a:rPr lang="en-US" noProof="0" dirty="0"/>
            <a:t>Gripper Robot</a:t>
          </a:r>
        </a:p>
      </dgm:t>
    </dgm:pt>
    <dgm:pt modelId="{5EFC262B-7F91-4D51-B11B-C439AACC5B28}" type="parTrans" cxnId="{6D5FD76F-FDE1-45FC-828F-63260378577F}">
      <dgm:prSet/>
      <dgm:spPr/>
      <dgm:t>
        <a:bodyPr/>
        <a:lstStyle/>
        <a:p>
          <a:endParaRPr lang="en-DE"/>
        </a:p>
      </dgm:t>
    </dgm:pt>
    <dgm:pt modelId="{366EA19C-BD73-495C-8887-5A6A51AC18C6}" type="sibTrans" cxnId="{6D5FD76F-FDE1-45FC-828F-63260378577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DE"/>
        </a:p>
      </dgm:t>
    </dgm:pt>
    <dgm:pt modelId="{4C3DB1BB-47D3-469B-9BCE-5B25F40B71F3}">
      <dgm:prSet phldrT="[Text]" custT="1"/>
      <dgm:spPr/>
      <dgm:t>
        <a:bodyPr/>
        <a:lstStyle/>
        <a:p>
          <a:r>
            <a:rPr lang="en-US" sz="1600" noProof="0" dirty="0"/>
            <a:t>Pick Object from Warehouse</a:t>
          </a:r>
        </a:p>
      </dgm:t>
    </dgm:pt>
    <dgm:pt modelId="{D429477F-FB34-4C33-AFC5-2FB1B05B4881}" type="parTrans" cxnId="{AA78F7FC-F8E4-42CA-8BD4-24F1C9363693}">
      <dgm:prSet/>
      <dgm:spPr/>
      <dgm:t>
        <a:bodyPr/>
        <a:lstStyle/>
        <a:p>
          <a:endParaRPr lang="en-DE"/>
        </a:p>
      </dgm:t>
    </dgm:pt>
    <dgm:pt modelId="{AAF0063C-2C0F-424D-B38A-E34506443B7E}" type="sibTrans" cxnId="{AA78F7FC-F8E4-42CA-8BD4-24F1C9363693}">
      <dgm:prSet/>
      <dgm:spPr/>
      <dgm:t>
        <a:bodyPr/>
        <a:lstStyle/>
        <a:p>
          <a:endParaRPr lang="en-DE"/>
        </a:p>
      </dgm:t>
    </dgm:pt>
    <dgm:pt modelId="{B89E3FF4-9E50-4D17-8900-CCEE3E64BB6A}">
      <dgm:prSet phldrT="[Text]" custT="1"/>
      <dgm:spPr/>
      <dgm:t>
        <a:bodyPr/>
        <a:lstStyle/>
        <a:p>
          <a:r>
            <a:rPr lang="en-US" sz="1600" noProof="0" dirty="0"/>
            <a:t>Drop Object at Oven</a:t>
          </a:r>
        </a:p>
      </dgm:t>
    </dgm:pt>
    <dgm:pt modelId="{829EE2F5-12D5-4542-93E8-38BF1E9836E7}" type="parTrans" cxnId="{A7110A16-B832-4C8D-B28F-F3EBFB91BD21}">
      <dgm:prSet/>
      <dgm:spPr/>
      <dgm:t>
        <a:bodyPr/>
        <a:lstStyle/>
        <a:p>
          <a:endParaRPr lang="en-DE"/>
        </a:p>
      </dgm:t>
    </dgm:pt>
    <dgm:pt modelId="{5ADFD8AE-39A9-4406-81AE-DA4CE161AC46}" type="sibTrans" cxnId="{A7110A16-B832-4C8D-B28F-F3EBFB91BD21}">
      <dgm:prSet/>
      <dgm:spPr/>
      <dgm:t>
        <a:bodyPr/>
        <a:lstStyle/>
        <a:p>
          <a:endParaRPr lang="en-DE"/>
        </a:p>
      </dgm:t>
    </dgm:pt>
    <dgm:pt modelId="{9E0BE919-B29A-4CA5-BD1A-1EF6E74ECDE8}">
      <dgm:prSet phldrT="[Text]"/>
      <dgm:spPr/>
      <dgm:t>
        <a:bodyPr/>
        <a:lstStyle/>
        <a:p>
          <a:r>
            <a:rPr lang="en-US" noProof="0" dirty="0"/>
            <a:t>Oven</a:t>
          </a:r>
        </a:p>
      </dgm:t>
    </dgm:pt>
    <dgm:pt modelId="{04AC3833-BF78-4C1A-B7BE-CFEE3B2AC1D1}" type="parTrans" cxnId="{84AE0EA4-592C-4AD1-A641-DCD615BB6604}">
      <dgm:prSet/>
      <dgm:spPr/>
      <dgm:t>
        <a:bodyPr/>
        <a:lstStyle/>
        <a:p>
          <a:endParaRPr lang="en-DE"/>
        </a:p>
      </dgm:t>
    </dgm:pt>
    <dgm:pt modelId="{EDA833F7-E49C-485D-8B61-9C003CA10D9B}" type="sibTrans" cxnId="{84AE0EA4-592C-4AD1-A641-DCD615BB6604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DE"/>
        </a:p>
      </dgm:t>
    </dgm:pt>
    <dgm:pt modelId="{A1D750A7-AD32-45C7-8551-DCF2297C0BF2}">
      <dgm:prSet phldrT="[Text]"/>
      <dgm:spPr/>
      <dgm:t>
        <a:bodyPr/>
        <a:lstStyle/>
        <a:p>
          <a:r>
            <a:rPr lang="en-US" noProof="0" dirty="0"/>
            <a:t>Start Baking </a:t>
          </a:r>
          <a:r>
            <a:rPr lang="en-US" i="1" noProof="0" dirty="0"/>
            <a:t>+ Input </a:t>
          </a:r>
          <a:r>
            <a:rPr lang="en-US" noProof="0" dirty="0"/>
            <a:t>(e.g. 5 sec)</a:t>
          </a:r>
        </a:p>
      </dgm:t>
    </dgm:pt>
    <dgm:pt modelId="{9581ECF0-7DA4-4E6E-99B6-250A6CD0AD7C}" type="parTrans" cxnId="{31365940-5368-483F-9768-075C4E3B8B5D}">
      <dgm:prSet/>
      <dgm:spPr/>
      <dgm:t>
        <a:bodyPr/>
        <a:lstStyle/>
        <a:p>
          <a:endParaRPr lang="en-DE"/>
        </a:p>
      </dgm:t>
    </dgm:pt>
    <dgm:pt modelId="{670B7741-CACF-4978-84FC-EACF910C5B48}" type="sibTrans" cxnId="{31365940-5368-483F-9768-075C4E3B8B5D}">
      <dgm:prSet/>
      <dgm:spPr/>
      <dgm:t>
        <a:bodyPr/>
        <a:lstStyle/>
        <a:p>
          <a:endParaRPr lang="en-DE"/>
        </a:p>
      </dgm:t>
    </dgm:pt>
    <dgm:pt modelId="{34CD23AE-CC69-4E26-ABC6-239CB1D4E9BC}">
      <dgm:prSet phldrT="[Text]"/>
      <dgm:spPr/>
      <dgm:t>
        <a:bodyPr/>
        <a:lstStyle/>
        <a:p>
          <a:r>
            <a:rPr lang="en-US" noProof="0" dirty="0"/>
            <a:t>Sorting Line</a:t>
          </a:r>
        </a:p>
      </dgm:t>
    </dgm:pt>
    <dgm:pt modelId="{69234C92-7798-44B6-9259-55A5E4A80CE8}" type="parTrans" cxnId="{D6ECEA65-B615-46C4-AFE4-6EC48A93D7BF}">
      <dgm:prSet/>
      <dgm:spPr/>
      <dgm:t>
        <a:bodyPr/>
        <a:lstStyle/>
        <a:p>
          <a:endParaRPr lang="en-DE"/>
        </a:p>
      </dgm:t>
    </dgm:pt>
    <dgm:pt modelId="{676068C3-8E3F-45F0-BBE2-588567DB73E8}" type="sibTrans" cxnId="{D6ECEA65-B615-46C4-AFE4-6EC48A93D7B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DE"/>
        </a:p>
      </dgm:t>
    </dgm:pt>
    <dgm:pt modelId="{1B744E52-8C68-4874-9496-73B887AA46BA}">
      <dgm:prSet phldrT="[Text]"/>
      <dgm:spPr/>
      <dgm:t>
        <a:bodyPr/>
        <a:lstStyle/>
        <a:p>
          <a:r>
            <a:rPr lang="en-US" noProof="0" dirty="0"/>
            <a:t>Sort Product into </a:t>
          </a:r>
          <a:r>
            <a:rPr lang="en-US" noProof="0" dirty="0">
              <a:solidFill>
                <a:srgbClr val="FF0000"/>
              </a:solidFill>
            </a:rPr>
            <a:t>red</a:t>
          </a:r>
          <a:r>
            <a:rPr lang="en-US" noProof="0" dirty="0"/>
            <a:t>/</a:t>
          </a:r>
          <a:r>
            <a:rPr lang="en-US" noProof="0" dirty="0">
              <a:solidFill>
                <a:srgbClr val="005293"/>
              </a:solidFill>
            </a:rPr>
            <a:t>blue</a:t>
          </a:r>
          <a:r>
            <a:rPr lang="en-US" noProof="0" dirty="0"/>
            <a:t>/</a:t>
          </a:r>
          <a:r>
            <a:rPr lang="en-US" noProof="0" dirty="0">
              <a:solidFill>
                <a:schemeClr val="bg1"/>
              </a:solidFill>
              <a:highlight>
                <a:srgbClr val="999999"/>
              </a:highlight>
            </a:rPr>
            <a:t>white</a:t>
          </a:r>
        </a:p>
      </dgm:t>
    </dgm:pt>
    <dgm:pt modelId="{DC57B1EA-CBCC-4EAB-87FE-1BFFD86CF688}" type="parTrans" cxnId="{343DC492-4502-4EFB-A927-A7C0AA9CC05C}">
      <dgm:prSet/>
      <dgm:spPr/>
      <dgm:t>
        <a:bodyPr/>
        <a:lstStyle/>
        <a:p>
          <a:endParaRPr lang="en-DE"/>
        </a:p>
      </dgm:t>
    </dgm:pt>
    <dgm:pt modelId="{C0D29BB6-452D-43A1-B29C-F72E709E02F0}" type="sibTrans" cxnId="{343DC492-4502-4EFB-A927-A7C0AA9CC05C}">
      <dgm:prSet/>
      <dgm:spPr/>
      <dgm:t>
        <a:bodyPr/>
        <a:lstStyle/>
        <a:p>
          <a:endParaRPr lang="en-DE"/>
        </a:p>
      </dgm:t>
    </dgm:pt>
    <dgm:pt modelId="{AFEB3F5D-4CC9-4303-A0EE-8CC01E84130C}" type="pres">
      <dgm:prSet presAssocID="{1808B8B8-4385-4EBB-AFCD-F17F451FBD17}" presName="Name0" presStyleCnt="0">
        <dgm:presLayoutVars>
          <dgm:chMax val="7"/>
          <dgm:chPref val="7"/>
          <dgm:dir/>
        </dgm:presLayoutVars>
      </dgm:prSet>
      <dgm:spPr/>
    </dgm:pt>
    <dgm:pt modelId="{1F64E075-0CA1-4F32-91DA-889B17E5A9C2}" type="pres">
      <dgm:prSet presAssocID="{1808B8B8-4385-4EBB-AFCD-F17F451FBD17}" presName="dot1" presStyleLbl="alignNode1" presStyleIdx="0" presStyleCnt="12"/>
      <dgm:spPr/>
    </dgm:pt>
    <dgm:pt modelId="{196126D4-37C4-4DFA-A5B5-864D22D6BF04}" type="pres">
      <dgm:prSet presAssocID="{1808B8B8-4385-4EBB-AFCD-F17F451FBD17}" presName="dot2" presStyleLbl="alignNode1" presStyleIdx="1" presStyleCnt="12"/>
      <dgm:spPr/>
    </dgm:pt>
    <dgm:pt modelId="{87DEC3C7-7753-447C-8E42-D0D4C6DB736A}" type="pres">
      <dgm:prSet presAssocID="{1808B8B8-4385-4EBB-AFCD-F17F451FBD17}" presName="dot3" presStyleLbl="alignNode1" presStyleIdx="2" presStyleCnt="12"/>
      <dgm:spPr/>
    </dgm:pt>
    <dgm:pt modelId="{9225B020-73F4-4D34-99AD-6212F1E3D286}" type="pres">
      <dgm:prSet presAssocID="{1808B8B8-4385-4EBB-AFCD-F17F451FBD17}" presName="dot4" presStyleLbl="alignNode1" presStyleIdx="3" presStyleCnt="12"/>
      <dgm:spPr/>
    </dgm:pt>
    <dgm:pt modelId="{928E0357-7A4E-4FDE-8BAA-042C849C3685}" type="pres">
      <dgm:prSet presAssocID="{1808B8B8-4385-4EBB-AFCD-F17F451FBD17}" presName="dot5" presStyleLbl="alignNode1" presStyleIdx="4" presStyleCnt="12"/>
      <dgm:spPr/>
    </dgm:pt>
    <dgm:pt modelId="{B8C28FDB-F5AF-487A-86C7-D907B0E66653}" type="pres">
      <dgm:prSet presAssocID="{1808B8B8-4385-4EBB-AFCD-F17F451FBD17}" presName="dotArrow1" presStyleLbl="alignNode1" presStyleIdx="5" presStyleCnt="12" custAng="4279567" custLinFactX="-1100000" custLinFactY="390912" custLinFactNeighborX="-1126996" custLinFactNeighborY="400000"/>
      <dgm:spPr>
        <a:solidFill>
          <a:schemeClr val="bg1"/>
        </a:solidFill>
        <a:ln>
          <a:solidFill>
            <a:schemeClr val="bg1"/>
          </a:solidFill>
        </a:ln>
        <a:effectLst/>
      </dgm:spPr>
    </dgm:pt>
    <dgm:pt modelId="{C9ECDCE1-19EC-46E8-83A4-C05E76B0780B}" type="pres">
      <dgm:prSet presAssocID="{1808B8B8-4385-4EBB-AFCD-F17F451FBD17}" presName="dotArrow2" presStyleLbl="alignNode1" presStyleIdx="6" presStyleCnt="12" custAng="4279567" custLinFactX="-1100000" custLinFactY="390912" custLinFactNeighborX="-1126996" custLinFactNeighborY="400000"/>
      <dgm:spPr>
        <a:solidFill>
          <a:schemeClr val="bg1"/>
        </a:solidFill>
        <a:ln>
          <a:solidFill>
            <a:schemeClr val="bg1"/>
          </a:solidFill>
        </a:ln>
        <a:effectLst/>
      </dgm:spPr>
    </dgm:pt>
    <dgm:pt modelId="{5116B8B0-C65D-4917-9A24-B980F7AFD108}" type="pres">
      <dgm:prSet presAssocID="{1808B8B8-4385-4EBB-AFCD-F17F451FBD17}" presName="dotArrow3" presStyleLbl="alignNode1" presStyleIdx="7" presStyleCnt="12" custLinFactX="-700000" custLinFactY="-200000" custLinFactNeighborX="-717879" custLinFactNeighborY="-275250"/>
      <dgm:spPr>
        <a:solidFill>
          <a:schemeClr val="bg1"/>
        </a:solidFill>
        <a:ln>
          <a:solidFill>
            <a:schemeClr val="bg1"/>
          </a:solidFill>
        </a:ln>
        <a:effectLst/>
      </dgm:spPr>
    </dgm:pt>
    <dgm:pt modelId="{F2CCB375-39DF-4AF3-91C1-1DEE2210FDAA}" type="pres">
      <dgm:prSet presAssocID="{1808B8B8-4385-4EBB-AFCD-F17F451FBD17}" presName="dotArrow4" presStyleLbl="alignNode1" presStyleIdx="8" presStyleCnt="12" custAng="4279567" custLinFactX="-1100000" custLinFactY="390912" custLinFactNeighborX="-1126996" custLinFactNeighborY="400000"/>
      <dgm:spPr>
        <a:solidFill>
          <a:schemeClr val="bg1"/>
        </a:solidFill>
        <a:ln>
          <a:solidFill>
            <a:schemeClr val="bg1"/>
          </a:solidFill>
        </a:ln>
        <a:effectLst/>
      </dgm:spPr>
    </dgm:pt>
    <dgm:pt modelId="{A865494D-2C7E-4A04-AC67-EBD696AD27F7}" type="pres">
      <dgm:prSet presAssocID="{1808B8B8-4385-4EBB-AFCD-F17F451FBD17}" presName="dotArrow5" presStyleLbl="alignNode1" presStyleIdx="9" presStyleCnt="12" custAng="4279567" custLinFactX="-1100000" custLinFactY="390912" custLinFactNeighborX="-1126996" custLinFactNeighborY="400000"/>
      <dgm:spPr>
        <a:solidFill>
          <a:schemeClr val="bg1"/>
        </a:solidFill>
        <a:ln>
          <a:solidFill>
            <a:schemeClr val="bg1"/>
          </a:solidFill>
        </a:ln>
        <a:effectLst/>
      </dgm:spPr>
    </dgm:pt>
    <dgm:pt modelId="{15EB3073-29D5-4446-B7C5-E0BDD49E1C1C}" type="pres">
      <dgm:prSet presAssocID="{1808B8B8-4385-4EBB-AFCD-F17F451FBD17}" presName="dotArrow6" presStyleLbl="alignNode1" presStyleIdx="10" presStyleCnt="12" custAng="4279567" custLinFactX="-1100000" custLinFactY="390912" custLinFactNeighborX="-1126996" custLinFactNeighborY="400000"/>
      <dgm:spPr>
        <a:prstGeom prst="snipRoundRect">
          <a:avLst/>
        </a:prstGeom>
        <a:solidFill>
          <a:schemeClr val="bg1"/>
        </a:solidFill>
        <a:ln>
          <a:solidFill>
            <a:schemeClr val="bg1"/>
          </a:solidFill>
        </a:ln>
        <a:effectLst/>
      </dgm:spPr>
    </dgm:pt>
    <dgm:pt modelId="{7FBE7F5B-1928-4E38-A4CB-BA0E954DCF1C}" type="pres">
      <dgm:prSet presAssocID="{1808B8B8-4385-4EBB-AFCD-F17F451FBD17}" presName="dotArrow7" presStyleLbl="alignNode1" presStyleIdx="11" presStyleCnt="12" custAng="4279567" custLinFactX="-1100000" custLinFactY="390912" custLinFactNeighborX="-1126996" custLinFactNeighborY="400000"/>
      <dgm:spPr>
        <a:solidFill>
          <a:schemeClr val="bg1"/>
        </a:solidFill>
        <a:ln>
          <a:solidFill>
            <a:schemeClr val="bg1"/>
          </a:solidFill>
        </a:ln>
        <a:effectLst/>
      </dgm:spPr>
    </dgm:pt>
    <dgm:pt modelId="{1325E192-5EFF-4C82-AF2D-039C61DCCADA}" type="pres">
      <dgm:prSet presAssocID="{492221F7-1E29-4D5E-A261-5B9E9FDC03D0}" presName="parTx1" presStyleLbl="node1" presStyleIdx="0" presStyleCnt="3"/>
      <dgm:spPr/>
    </dgm:pt>
    <dgm:pt modelId="{1F91BAD7-C8C5-4DE7-ABDA-036BD70FEE35}" type="pres">
      <dgm:prSet presAssocID="{492221F7-1E29-4D5E-A261-5B9E9FDC03D0}" presName="desTx1" presStyleLbl="revTx" presStyleIdx="0" presStyleCnt="3">
        <dgm:presLayoutVars>
          <dgm:bulletEnabled val="1"/>
        </dgm:presLayoutVars>
      </dgm:prSet>
      <dgm:spPr/>
    </dgm:pt>
    <dgm:pt modelId="{4589AE65-5E96-45CC-986D-F5E8991B08F5}" type="pres">
      <dgm:prSet presAssocID="{366EA19C-BD73-495C-8887-5A6A51AC18C6}" presName="picture1" presStyleCnt="0"/>
      <dgm:spPr/>
    </dgm:pt>
    <dgm:pt modelId="{C82DBE06-E6A8-4290-95C4-9A5E1A2456AD}" type="pres">
      <dgm:prSet presAssocID="{366EA19C-BD73-495C-8887-5A6A51AC18C6}" presName="imageRepeatNode" presStyleLbl="fgImgPlace1" presStyleIdx="0" presStyleCnt="3"/>
      <dgm:spPr/>
    </dgm:pt>
    <dgm:pt modelId="{A23D091B-7993-496F-8043-7B63E93AB3DF}" type="pres">
      <dgm:prSet presAssocID="{9E0BE919-B29A-4CA5-BD1A-1EF6E74ECDE8}" presName="parTx2" presStyleLbl="node1" presStyleIdx="1" presStyleCnt="3"/>
      <dgm:spPr/>
    </dgm:pt>
    <dgm:pt modelId="{FAC32D79-85E7-4EEB-BD1E-E56E743D1DD5}" type="pres">
      <dgm:prSet presAssocID="{9E0BE919-B29A-4CA5-BD1A-1EF6E74ECDE8}" presName="desTx2" presStyleLbl="revTx" presStyleIdx="1" presStyleCnt="3">
        <dgm:presLayoutVars>
          <dgm:bulletEnabled val="1"/>
        </dgm:presLayoutVars>
      </dgm:prSet>
      <dgm:spPr/>
    </dgm:pt>
    <dgm:pt modelId="{0B5C7E87-DDFE-4200-9C97-A97878ADEE6D}" type="pres">
      <dgm:prSet presAssocID="{EDA833F7-E49C-485D-8B61-9C003CA10D9B}" presName="picture2" presStyleCnt="0"/>
      <dgm:spPr/>
    </dgm:pt>
    <dgm:pt modelId="{B4AEB6FB-DB46-4A93-9B2E-8B655D0B6D0A}" type="pres">
      <dgm:prSet presAssocID="{EDA833F7-E49C-485D-8B61-9C003CA10D9B}" presName="imageRepeatNode" presStyleLbl="fgImgPlace1" presStyleIdx="1" presStyleCnt="3"/>
      <dgm:spPr/>
    </dgm:pt>
    <dgm:pt modelId="{72EBAD7D-B400-413D-A4BF-A959C17871BD}" type="pres">
      <dgm:prSet presAssocID="{34CD23AE-CC69-4E26-ABC6-239CB1D4E9BC}" presName="parTx3" presStyleLbl="node1" presStyleIdx="2" presStyleCnt="3"/>
      <dgm:spPr/>
    </dgm:pt>
    <dgm:pt modelId="{39F2970C-6C73-46B3-8684-203DB1F2EDD9}" type="pres">
      <dgm:prSet presAssocID="{34CD23AE-CC69-4E26-ABC6-239CB1D4E9BC}" presName="desTx3" presStyleLbl="revTx" presStyleIdx="2" presStyleCnt="3">
        <dgm:presLayoutVars>
          <dgm:bulletEnabled val="1"/>
        </dgm:presLayoutVars>
      </dgm:prSet>
      <dgm:spPr/>
    </dgm:pt>
    <dgm:pt modelId="{72F77835-03FC-45F3-857E-D1AE59326944}" type="pres">
      <dgm:prSet presAssocID="{676068C3-8E3F-45F0-BBE2-588567DB73E8}" presName="picture3" presStyleCnt="0"/>
      <dgm:spPr/>
    </dgm:pt>
    <dgm:pt modelId="{F3C8A151-2AA1-4357-8333-70F52078E169}" type="pres">
      <dgm:prSet presAssocID="{676068C3-8E3F-45F0-BBE2-588567DB73E8}" presName="imageRepeatNode" presStyleLbl="fgImgPlace1" presStyleIdx="2" presStyleCnt="3"/>
      <dgm:spPr/>
    </dgm:pt>
  </dgm:ptLst>
  <dgm:cxnLst>
    <dgm:cxn modelId="{DFD86404-FFBB-498A-96B6-63BD7612429D}" type="presOf" srcId="{492221F7-1E29-4D5E-A261-5B9E9FDC03D0}" destId="{1325E192-5EFF-4C82-AF2D-039C61DCCADA}" srcOrd="0" destOrd="0" presId="urn:microsoft.com/office/officeart/2008/layout/AscendingPictureAccentProcess"/>
    <dgm:cxn modelId="{A7110A16-B832-4C8D-B28F-F3EBFB91BD21}" srcId="{492221F7-1E29-4D5E-A261-5B9E9FDC03D0}" destId="{B89E3FF4-9E50-4D17-8900-CCEE3E64BB6A}" srcOrd="1" destOrd="0" parTransId="{829EE2F5-12D5-4542-93E8-38BF1E9836E7}" sibTransId="{5ADFD8AE-39A9-4406-81AE-DA4CE161AC46}"/>
    <dgm:cxn modelId="{41D73119-D0A0-446D-84D7-0B74D027ABE7}" type="presOf" srcId="{1B744E52-8C68-4874-9496-73B887AA46BA}" destId="{39F2970C-6C73-46B3-8684-203DB1F2EDD9}" srcOrd="0" destOrd="0" presId="urn:microsoft.com/office/officeart/2008/layout/AscendingPictureAccentProcess"/>
    <dgm:cxn modelId="{3DB3EE3C-2807-4664-81EA-152165FDF511}" type="presOf" srcId="{9E0BE919-B29A-4CA5-BD1A-1EF6E74ECDE8}" destId="{A23D091B-7993-496F-8043-7B63E93AB3DF}" srcOrd="0" destOrd="0" presId="urn:microsoft.com/office/officeart/2008/layout/AscendingPictureAccentProcess"/>
    <dgm:cxn modelId="{31365940-5368-483F-9768-075C4E3B8B5D}" srcId="{9E0BE919-B29A-4CA5-BD1A-1EF6E74ECDE8}" destId="{A1D750A7-AD32-45C7-8551-DCF2297C0BF2}" srcOrd="0" destOrd="0" parTransId="{9581ECF0-7DA4-4E6E-99B6-250A6CD0AD7C}" sibTransId="{670B7741-CACF-4978-84FC-EACF910C5B48}"/>
    <dgm:cxn modelId="{D6ECEA65-B615-46C4-AFE4-6EC48A93D7BF}" srcId="{1808B8B8-4385-4EBB-AFCD-F17F451FBD17}" destId="{34CD23AE-CC69-4E26-ABC6-239CB1D4E9BC}" srcOrd="2" destOrd="0" parTransId="{69234C92-7798-44B6-9259-55A5E4A80CE8}" sibTransId="{676068C3-8E3F-45F0-BBE2-588567DB73E8}"/>
    <dgm:cxn modelId="{6D5FD76F-FDE1-45FC-828F-63260378577F}" srcId="{1808B8B8-4385-4EBB-AFCD-F17F451FBD17}" destId="{492221F7-1E29-4D5E-A261-5B9E9FDC03D0}" srcOrd="0" destOrd="0" parTransId="{5EFC262B-7F91-4D51-B11B-C439AACC5B28}" sibTransId="{366EA19C-BD73-495C-8887-5A6A51AC18C6}"/>
    <dgm:cxn modelId="{F07ABA52-F47C-4192-8C5A-65A266F877D8}" type="presOf" srcId="{A1D750A7-AD32-45C7-8551-DCF2297C0BF2}" destId="{FAC32D79-85E7-4EEB-BD1E-E56E743D1DD5}" srcOrd="0" destOrd="0" presId="urn:microsoft.com/office/officeart/2008/layout/AscendingPictureAccentProcess"/>
    <dgm:cxn modelId="{6BDEAF8C-2092-4026-8DA2-C7F7BED52E30}" type="presOf" srcId="{676068C3-8E3F-45F0-BBE2-588567DB73E8}" destId="{F3C8A151-2AA1-4357-8333-70F52078E169}" srcOrd="0" destOrd="0" presId="urn:microsoft.com/office/officeart/2008/layout/AscendingPictureAccentProcess"/>
    <dgm:cxn modelId="{1A5AC28C-7715-4DE6-B9ED-10BC34EE828D}" type="presOf" srcId="{B89E3FF4-9E50-4D17-8900-CCEE3E64BB6A}" destId="{1F91BAD7-C8C5-4DE7-ABDA-036BD70FEE35}" srcOrd="0" destOrd="1" presId="urn:microsoft.com/office/officeart/2008/layout/AscendingPictureAccentProcess"/>
    <dgm:cxn modelId="{343DC492-4502-4EFB-A927-A7C0AA9CC05C}" srcId="{34CD23AE-CC69-4E26-ABC6-239CB1D4E9BC}" destId="{1B744E52-8C68-4874-9496-73B887AA46BA}" srcOrd="0" destOrd="0" parTransId="{DC57B1EA-CBCC-4EAB-87FE-1BFFD86CF688}" sibTransId="{C0D29BB6-452D-43A1-B29C-F72E709E02F0}"/>
    <dgm:cxn modelId="{84AE0EA4-592C-4AD1-A641-DCD615BB6604}" srcId="{1808B8B8-4385-4EBB-AFCD-F17F451FBD17}" destId="{9E0BE919-B29A-4CA5-BD1A-1EF6E74ECDE8}" srcOrd="1" destOrd="0" parTransId="{04AC3833-BF78-4C1A-B7BE-CFEE3B2AC1D1}" sibTransId="{EDA833F7-E49C-485D-8B61-9C003CA10D9B}"/>
    <dgm:cxn modelId="{65B124B6-CFC1-4AF6-B0F4-CBC44671792D}" type="presOf" srcId="{4C3DB1BB-47D3-469B-9BCE-5B25F40B71F3}" destId="{1F91BAD7-C8C5-4DE7-ABDA-036BD70FEE35}" srcOrd="0" destOrd="0" presId="urn:microsoft.com/office/officeart/2008/layout/AscendingPictureAccentProcess"/>
    <dgm:cxn modelId="{30F53BB9-E9D0-4BA7-9A7E-6129343F8F91}" type="presOf" srcId="{366EA19C-BD73-495C-8887-5A6A51AC18C6}" destId="{C82DBE06-E6A8-4290-95C4-9A5E1A2456AD}" srcOrd="0" destOrd="0" presId="urn:microsoft.com/office/officeart/2008/layout/AscendingPictureAccentProcess"/>
    <dgm:cxn modelId="{09D79DBE-B058-475F-B54D-20E7BA4FE7F5}" type="presOf" srcId="{34CD23AE-CC69-4E26-ABC6-239CB1D4E9BC}" destId="{72EBAD7D-B400-413D-A4BF-A959C17871BD}" srcOrd="0" destOrd="0" presId="urn:microsoft.com/office/officeart/2008/layout/AscendingPictureAccentProcess"/>
    <dgm:cxn modelId="{292368D5-8269-42AE-A0CA-CD874277655A}" type="presOf" srcId="{EDA833F7-E49C-485D-8B61-9C003CA10D9B}" destId="{B4AEB6FB-DB46-4A93-9B2E-8B655D0B6D0A}" srcOrd="0" destOrd="0" presId="urn:microsoft.com/office/officeart/2008/layout/AscendingPictureAccentProcess"/>
    <dgm:cxn modelId="{0E4828F8-4700-4C82-92E1-F9962C60203F}" type="presOf" srcId="{1808B8B8-4385-4EBB-AFCD-F17F451FBD17}" destId="{AFEB3F5D-4CC9-4303-A0EE-8CC01E84130C}" srcOrd="0" destOrd="0" presId="urn:microsoft.com/office/officeart/2008/layout/AscendingPictureAccentProcess"/>
    <dgm:cxn modelId="{AA78F7FC-F8E4-42CA-8BD4-24F1C9363693}" srcId="{492221F7-1E29-4D5E-A261-5B9E9FDC03D0}" destId="{4C3DB1BB-47D3-469B-9BCE-5B25F40B71F3}" srcOrd="0" destOrd="0" parTransId="{D429477F-FB34-4C33-AFC5-2FB1B05B4881}" sibTransId="{AAF0063C-2C0F-424D-B38A-E34506443B7E}"/>
    <dgm:cxn modelId="{AD9BADFF-2DCC-4926-A1FE-0BF5986B1BCB}" type="presParOf" srcId="{AFEB3F5D-4CC9-4303-A0EE-8CC01E84130C}" destId="{1F64E075-0CA1-4F32-91DA-889B17E5A9C2}" srcOrd="0" destOrd="0" presId="urn:microsoft.com/office/officeart/2008/layout/AscendingPictureAccentProcess"/>
    <dgm:cxn modelId="{2C210A5C-5660-4FDB-99EE-2B63B6F13BE1}" type="presParOf" srcId="{AFEB3F5D-4CC9-4303-A0EE-8CC01E84130C}" destId="{196126D4-37C4-4DFA-A5B5-864D22D6BF04}" srcOrd="1" destOrd="0" presId="urn:microsoft.com/office/officeart/2008/layout/AscendingPictureAccentProcess"/>
    <dgm:cxn modelId="{6C4F8B6A-320B-4966-8E3F-0790D999306E}" type="presParOf" srcId="{AFEB3F5D-4CC9-4303-A0EE-8CC01E84130C}" destId="{87DEC3C7-7753-447C-8E42-D0D4C6DB736A}" srcOrd="2" destOrd="0" presId="urn:microsoft.com/office/officeart/2008/layout/AscendingPictureAccentProcess"/>
    <dgm:cxn modelId="{C3B8C8C2-C0F0-4239-9324-D7DC549EFD77}" type="presParOf" srcId="{AFEB3F5D-4CC9-4303-A0EE-8CC01E84130C}" destId="{9225B020-73F4-4D34-99AD-6212F1E3D286}" srcOrd="3" destOrd="0" presId="urn:microsoft.com/office/officeart/2008/layout/AscendingPictureAccentProcess"/>
    <dgm:cxn modelId="{1F5FE43B-B7F4-40BB-9ACD-EC8F8DCF6F17}" type="presParOf" srcId="{AFEB3F5D-4CC9-4303-A0EE-8CC01E84130C}" destId="{928E0357-7A4E-4FDE-8BAA-042C849C3685}" srcOrd="4" destOrd="0" presId="urn:microsoft.com/office/officeart/2008/layout/AscendingPictureAccentProcess"/>
    <dgm:cxn modelId="{820A8FE7-2E13-4BD3-9BD8-9AE209953292}" type="presParOf" srcId="{AFEB3F5D-4CC9-4303-A0EE-8CC01E84130C}" destId="{B8C28FDB-F5AF-487A-86C7-D907B0E66653}" srcOrd="5" destOrd="0" presId="urn:microsoft.com/office/officeart/2008/layout/AscendingPictureAccentProcess"/>
    <dgm:cxn modelId="{F0C0B0EF-9927-44CE-8703-962C0A953143}" type="presParOf" srcId="{AFEB3F5D-4CC9-4303-A0EE-8CC01E84130C}" destId="{C9ECDCE1-19EC-46E8-83A4-C05E76B0780B}" srcOrd="6" destOrd="0" presId="urn:microsoft.com/office/officeart/2008/layout/AscendingPictureAccentProcess"/>
    <dgm:cxn modelId="{F9B30103-0A71-429E-BF88-D48075143356}" type="presParOf" srcId="{AFEB3F5D-4CC9-4303-A0EE-8CC01E84130C}" destId="{5116B8B0-C65D-4917-9A24-B980F7AFD108}" srcOrd="7" destOrd="0" presId="urn:microsoft.com/office/officeart/2008/layout/AscendingPictureAccentProcess"/>
    <dgm:cxn modelId="{037867FE-86CA-4219-AD39-92E2E36EF23D}" type="presParOf" srcId="{AFEB3F5D-4CC9-4303-A0EE-8CC01E84130C}" destId="{F2CCB375-39DF-4AF3-91C1-1DEE2210FDAA}" srcOrd="8" destOrd="0" presId="urn:microsoft.com/office/officeart/2008/layout/AscendingPictureAccentProcess"/>
    <dgm:cxn modelId="{D98E8132-DC6C-448D-AC6F-3451E7CC5286}" type="presParOf" srcId="{AFEB3F5D-4CC9-4303-A0EE-8CC01E84130C}" destId="{A865494D-2C7E-4A04-AC67-EBD696AD27F7}" srcOrd="9" destOrd="0" presId="urn:microsoft.com/office/officeart/2008/layout/AscendingPictureAccentProcess"/>
    <dgm:cxn modelId="{5761743C-CE74-4B67-9094-6D59B09C71FC}" type="presParOf" srcId="{AFEB3F5D-4CC9-4303-A0EE-8CC01E84130C}" destId="{15EB3073-29D5-4446-B7C5-E0BDD49E1C1C}" srcOrd="10" destOrd="0" presId="urn:microsoft.com/office/officeart/2008/layout/AscendingPictureAccentProcess"/>
    <dgm:cxn modelId="{724EBC4E-C95B-42D4-8218-3DF00A577199}" type="presParOf" srcId="{AFEB3F5D-4CC9-4303-A0EE-8CC01E84130C}" destId="{7FBE7F5B-1928-4E38-A4CB-BA0E954DCF1C}" srcOrd="11" destOrd="0" presId="urn:microsoft.com/office/officeart/2008/layout/AscendingPictureAccentProcess"/>
    <dgm:cxn modelId="{331BF1B1-4B82-44F5-919A-25D7ECFEF420}" type="presParOf" srcId="{AFEB3F5D-4CC9-4303-A0EE-8CC01E84130C}" destId="{1325E192-5EFF-4C82-AF2D-039C61DCCADA}" srcOrd="12" destOrd="0" presId="urn:microsoft.com/office/officeart/2008/layout/AscendingPictureAccentProcess"/>
    <dgm:cxn modelId="{5D192CDD-F937-4C08-A066-A2C50F5744A4}" type="presParOf" srcId="{AFEB3F5D-4CC9-4303-A0EE-8CC01E84130C}" destId="{1F91BAD7-C8C5-4DE7-ABDA-036BD70FEE35}" srcOrd="13" destOrd="0" presId="urn:microsoft.com/office/officeart/2008/layout/AscendingPictureAccentProcess"/>
    <dgm:cxn modelId="{12F1579E-3FEE-40C3-A937-88057822B126}" type="presParOf" srcId="{AFEB3F5D-4CC9-4303-A0EE-8CC01E84130C}" destId="{4589AE65-5E96-45CC-986D-F5E8991B08F5}" srcOrd="14" destOrd="0" presId="urn:microsoft.com/office/officeart/2008/layout/AscendingPictureAccentProcess"/>
    <dgm:cxn modelId="{B9147FA2-42DF-4C3D-B8AB-D4A94EED5A9A}" type="presParOf" srcId="{4589AE65-5E96-45CC-986D-F5E8991B08F5}" destId="{C82DBE06-E6A8-4290-95C4-9A5E1A2456AD}" srcOrd="0" destOrd="0" presId="urn:microsoft.com/office/officeart/2008/layout/AscendingPictureAccentProcess"/>
    <dgm:cxn modelId="{CCA3D1DA-887D-4405-9488-43C09E96802B}" type="presParOf" srcId="{AFEB3F5D-4CC9-4303-A0EE-8CC01E84130C}" destId="{A23D091B-7993-496F-8043-7B63E93AB3DF}" srcOrd="15" destOrd="0" presId="urn:microsoft.com/office/officeart/2008/layout/AscendingPictureAccentProcess"/>
    <dgm:cxn modelId="{B1045136-5DBD-4C51-B0F9-2E6E5D530F53}" type="presParOf" srcId="{AFEB3F5D-4CC9-4303-A0EE-8CC01E84130C}" destId="{FAC32D79-85E7-4EEB-BD1E-E56E743D1DD5}" srcOrd="16" destOrd="0" presId="urn:microsoft.com/office/officeart/2008/layout/AscendingPictureAccentProcess"/>
    <dgm:cxn modelId="{17758526-9D8F-4E6B-967A-6CF9117BF2ED}" type="presParOf" srcId="{AFEB3F5D-4CC9-4303-A0EE-8CC01E84130C}" destId="{0B5C7E87-DDFE-4200-9C97-A97878ADEE6D}" srcOrd="17" destOrd="0" presId="urn:microsoft.com/office/officeart/2008/layout/AscendingPictureAccentProcess"/>
    <dgm:cxn modelId="{BD038C7D-8C97-42A3-BE9F-E64A23B4FECB}" type="presParOf" srcId="{0B5C7E87-DDFE-4200-9C97-A97878ADEE6D}" destId="{B4AEB6FB-DB46-4A93-9B2E-8B655D0B6D0A}" srcOrd="0" destOrd="0" presId="urn:microsoft.com/office/officeart/2008/layout/AscendingPictureAccentProcess"/>
    <dgm:cxn modelId="{F9135EDB-2D32-4604-AFB6-DCE220C2CDBB}" type="presParOf" srcId="{AFEB3F5D-4CC9-4303-A0EE-8CC01E84130C}" destId="{72EBAD7D-B400-413D-A4BF-A959C17871BD}" srcOrd="18" destOrd="0" presId="urn:microsoft.com/office/officeart/2008/layout/AscendingPictureAccentProcess"/>
    <dgm:cxn modelId="{B7444006-9C2B-493E-8659-D21AF9BCC970}" type="presParOf" srcId="{AFEB3F5D-4CC9-4303-A0EE-8CC01E84130C}" destId="{39F2970C-6C73-46B3-8684-203DB1F2EDD9}" srcOrd="19" destOrd="0" presId="urn:microsoft.com/office/officeart/2008/layout/AscendingPictureAccentProcess"/>
    <dgm:cxn modelId="{3C147A6C-F846-48C4-A7B4-A82E5CA57CDE}" type="presParOf" srcId="{AFEB3F5D-4CC9-4303-A0EE-8CC01E84130C}" destId="{72F77835-03FC-45F3-857E-D1AE59326944}" srcOrd="20" destOrd="0" presId="urn:microsoft.com/office/officeart/2008/layout/AscendingPictureAccentProcess"/>
    <dgm:cxn modelId="{974FAE38-2C29-48BA-8EB4-B77EBF5A83D5}" type="presParOf" srcId="{72F77835-03FC-45F3-857E-D1AE59326944}" destId="{F3C8A151-2AA1-4357-8333-70F52078E169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BBA00-0C89-40DE-970D-1D7F9FB408DF}">
      <dsp:nvSpPr>
        <dsp:cNvPr id="0" name=""/>
        <dsp:cNvSpPr/>
      </dsp:nvSpPr>
      <dsp:spPr>
        <a:xfrm>
          <a:off x="5885696" y="1095653"/>
          <a:ext cx="3970743" cy="459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712"/>
              </a:lnTo>
              <a:lnTo>
                <a:pt x="3970743" y="229712"/>
              </a:lnTo>
              <a:lnTo>
                <a:pt x="3970743" y="459424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93B35-910F-4260-B412-56FB2B4AA931}">
      <dsp:nvSpPr>
        <dsp:cNvPr id="0" name=""/>
        <dsp:cNvSpPr/>
      </dsp:nvSpPr>
      <dsp:spPr>
        <a:xfrm>
          <a:off x="5885696" y="1095653"/>
          <a:ext cx="1323581" cy="459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712"/>
              </a:lnTo>
              <a:lnTo>
                <a:pt x="1323581" y="229712"/>
              </a:lnTo>
              <a:lnTo>
                <a:pt x="1323581" y="459424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EC386-A71F-4D2E-B6C9-60C572DCA102}">
      <dsp:nvSpPr>
        <dsp:cNvPr id="0" name=""/>
        <dsp:cNvSpPr/>
      </dsp:nvSpPr>
      <dsp:spPr>
        <a:xfrm>
          <a:off x="4562114" y="1095653"/>
          <a:ext cx="1323581" cy="459424"/>
        </a:xfrm>
        <a:custGeom>
          <a:avLst/>
          <a:gdLst/>
          <a:ahLst/>
          <a:cxnLst/>
          <a:rect l="0" t="0" r="0" b="0"/>
          <a:pathLst>
            <a:path>
              <a:moveTo>
                <a:pt x="1323581" y="0"/>
              </a:moveTo>
              <a:lnTo>
                <a:pt x="1323581" y="229712"/>
              </a:lnTo>
              <a:lnTo>
                <a:pt x="0" y="229712"/>
              </a:lnTo>
              <a:lnTo>
                <a:pt x="0" y="459424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75BA6-B62B-4BAC-A4C1-1D7BD3FEB791}">
      <dsp:nvSpPr>
        <dsp:cNvPr id="0" name=""/>
        <dsp:cNvSpPr/>
      </dsp:nvSpPr>
      <dsp:spPr>
        <a:xfrm>
          <a:off x="1914952" y="1095653"/>
          <a:ext cx="3970743" cy="459424"/>
        </a:xfrm>
        <a:custGeom>
          <a:avLst/>
          <a:gdLst/>
          <a:ahLst/>
          <a:cxnLst/>
          <a:rect l="0" t="0" r="0" b="0"/>
          <a:pathLst>
            <a:path>
              <a:moveTo>
                <a:pt x="3970743" y="0"/>
              </a:moveTo>
              <a:lnTo>
                <a:pt x="3970743" y="229712"/>
              </a:lnTo>
              <a:lnTo>
                <a:pt x="0" y="229712"/>
              </a:lnTo>
              <a:lnTo>
                <a:pt x="0" y="459424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C285B-A5A4-4B52-98EB-30E03F53B2B3}">
      <dsp:nvSpPr>
        <dsp:cNvPr id="0" name=""/>
        <dsp:cNvSpPr/>
      </dsp:nvSpPr>
      <dsp:spPr>
        <a:xfrm>
          <a:off x="4791827" y="1784"/>
          <a:ext cx="2187737" cy="109386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 err="1"/>
            <a:t>WoT.Net.Core</a:t>
          </a:r>
          <a:endParaRPr lang="en-US" sz="1600" kern="1200" noProof="0" dirty="0"/>
        </a:p>
      </dsp:txBody>
      <dsp:txXfrm>
        <a:off x="4791827" y="1784"/>
        <a:ext cx="2187737" cy="1093868"/>
      </dsp:txXfrm>
    </dsp:sp>
    <dsp:sp modelId="{49915F42-2FC2-4EB9-81F9-75284246DD67}">
      <dsp:nvSpPr>
        <dsp:cNvPr id="0" name=""/>
        <dsp:cNvSpPr/>
      </dsp:nvSpPr>
      <dsp:spPr>
        <a:xfrm>
          <a:off x="821084" y="1555078"/>
          <a:ext cx="2187737" cy="109386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 err="1"/>
            <a:t>WoT.Net.Binding.Http</a:t>
          </a:r>
          <a:endParaRPr lang="en-US" sz="1600" kern="1200" noProof="0" dirty="0"/>
        </a:p>
      </dsp:txBody>
      <dsp:txXfrm>
        <a:off x="821084" y="1555078"/>
        <a:ext cx="2187737" cy="1093868"/>
      </dsp:txXfrm>
    </dsp:sp>
    <dsp:sp modelId="{5FDA1832-116C-4933-A75E-CED56CDE2DBF}">
      <dsp:nvSpPr>
        <dsp:cNvPr id="0" name=""/>
        <dsp:cNvSpPr/>
      </dsp:nvSpPr>
      <dsp:spPr>
        <a:xfrm>
          <a:off x="3468246" y="1555078"/>
          <a:ext cx="2187737" cy="109386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 err="1"/>
            <a:t>WoT.Net.Binding.Coap</a:t>
          </a:r>
          <a:endParaRPr lang="en-US" sz="1600" kern="1200" noProof="0" dirty="0"/>
        </a:p>
      </dsp:txBody>
      <dsp:txXfrm>
        <a:off x="3468246" y="1555078"/>
        <a:ext cx="2187737" cy="1093868"/>
      </dsp:txXfrm>
    </dsp:sp>
    <dsp:sp modelId="{58FD1F11-5123-4C40-9392-AE28F4A7A7CD}">
      <dsp:nvSpPr>
        <dsp:cNvPr id="0" name=""/>
        <dsp:cNvSpPr/>
      </dsp:nvSpPr>
      <dsp:spPr>
        <a:xfrm>
          <a:off x="6115408" y="1555078"/>
          <a:ext cx="2187737" cy="109386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 err="1"/>
            <a:t>WoT.Net.Binding.Mqtt</a:t>
          </a:r>
          <a:endParaRPr lang="en-US" sz="1600" kern="1200" noProof="0" dirty="0"/>
        </a:p>
      </dsp:txBody>
      <dsp:txXfrm>
        <a:off x="6115408" y="1555078"/>
        <a:ext cx="2187737" cy="1093868"/>
      </dsp:txXfrm>
    </dsp:sp>
    <dsp:sp modelId="{C93E2A3F-A5A0-4AB5-A1AB-E2A32D80CEC8}">
      <dsp:nvSpPr>
        <dsp:cNvPr id="0" name=""/>
        <dsp:cNvSpPr/>
      </dsp:nvSpPr>
      <dsp:spPr>
        <a:xfrm>
          <a:off x="8762570" y="1555078"/>
          <a:ext cx="2187737" cy="109386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 err="1"/>
            <a:t>WoT.Net.Binding.XYZ</a:t>
          </a:r>
          <a:endParaRPr lang="en-US" sz="1600" kern="1200" noProof="0" dirty="0"/>
        </a:p>
      </dsp:txBody>
      <dsp:txXfrm>
        <a:off x="8762570" y="1555078"/>
        <a:ext cx="2187737" cy="10938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4E075-0CA1-4F32-91DA-889B17E5A9C2}">
      <dsp:nvSpPr>
        <dsp:cNvPr id="0" name=""/>
        <dsp:cNvSpPr/>
      </dsp:nvSpPr>
      <dsp:spPr>
        <a:xfrm>
          <a:off x="3828153" y="3935935"/>
          <a:ext cx="141265" cy="141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6126D4-37C4-4DFA-A5B5-864D22D6BF04}">
      <dsp:nvSpPr>
        <dsp:cNvPr id="0" name=""/>
        <dsp:cNvSpPr/>
      </dsp:nvSpPr>
      <dsp:spPr>
        <a:xfrm>
          <a:off x="3562191" y="4063996"/>
          <a:ext cx="141265" cy="141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DEC3C7-7753-447C-8E42-D0D4C6DB736A}">
      <dsp:nvSpPr>
        <dsp:cNvPr id="0" name=""/>
        <dsp:cNvSpPr/>
      </dsp:nvSpPr>
      <dsp:spPr>
        <a:xfrm>
          <a:off x="3284020" y="4165149"/>
          <a:ext cx="141265" cy="141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25B020-73F4-4D34-99AD-6212F1E3D286}">
      <dsp:nvSpPr>
        <dsp:cNvPr id="0" name=""/>
        <dsp:cNvSpPr/>
      </dsp:nvSpPr>
      <dsp:spPr>
        <a:xfrm>
          <a:off x="5104772" y="2453522"/>
          <a:ext cx="141265" cy="141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8E0357-7A4E-4FDE-8BAA-042C849C3685}">
      <dsp:nvSpPr>
        <dsp:cNvPr id="0" name=""/>
        <dsp:cNvSpPr/>
      </dsp:nvSpPr>
      <dsp:spPr>
        <a:xfrm>
          <a:off x="4998388" y="2714128"/>
          <a:ext cx="141265" cy="141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C28FDB-F5AF-487A-86C7-D907B0E66653}">
      <dsp:nvSpPr>
        <dsp:cNvPr id="0" name=""/>
        <dsp:cNvSpPr/>
      </dsp:nvSpPr>
      <dsp:spPr>
        <a:xfrm rot="4279567">
          <a:off x="1776551" y="1609037"/>
          <a:ext cx="141265" cy="14126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ECDCE1-19EC-46E8-83A4-C05E76B0780B}">
      <dsp:nvSpPr>
        <dsp:cNvPr id="0" name=""/>
        <dsp:cNvSpPr/>
      </dsp:nvSpPr>
      <dsp:spPr>
        <a:xfrm rot="4279567">
          <a:off x="1971881" y="1484465"/>
          <a:ext cx="141265" cy="14126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16B8B0-C65D-4917-9A24-B980F7AFD108}">
      <dsp:nvSpPr>
        <dsp:cNvPr id="0" name=""/>
        <dsp:cNvSpPr/>
      </dsp:nvSpPr>
      <dsp:spPr>
        <a:xfrm>
          <a:off x="3311084" y="0"/>
          <a:ext cx="141265" cy="14126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CCB375-39DF-4AF3-91C1-1DEE2210FDAA}">
      <dsp:nvSpPr>
        <dsp:cNvPr id="0" name=""/>
        <dsp:cNvSpPr/>
      </dsp:nvSpPr>
      <dsp:spPr>
        <a:xfrm rot="4279567">
          <a:off x="2364284" y="1484465"/>
          <a:ext cx="141265" cy="14126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65494D-2C7E-4A04-AC67-EBD696AD27F7}">
      <dsp:nvSpPr>
        <dsp:cNvPr id="0" name=""/>
        <dsp:cNvSpPr/>
      </dsp:nvSpPr>
      <dsp:spPr>
        <a:xfrm rot="4279567">
          <a:off x="2560486" y="1609037"/>
          <a:ext cx="141265" cy="14126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EB3073-29D5-4446-B7C5-E0BDD49E1C1C}">
      <dsp:nvSpPr>
        <dsp:cNvPr id="0" name=""/>
        <dsp:cNvSpPr/>
      </dsp:nvSpPr>
      <dsp:spPr>
        <a:xfrm rot="4279567">
          <a:off x="2168083" y="1622491"/>
          <a:ext cx="141265" cy="141265"/>
        </a:xfrm>
        <a:prstGeom prst="snipRoundRect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BE7F5B-1928-4E38-A4CB-BA0E954DCF1C}">
      <dsp:nvSpPr>
        <dsp:cNvPr id="0" name=""/>
        <dsp:cNvSpPr/>
      </dsp:nvSpPr>
      <dsp:spPr>
        <a:xfrm rot="4279567">
          <a:off x="2168083" y="1885589"/>
          <a:ext cx="141265" cy="14126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25E192-5EFF-4C82-AF2D-039C61DCCADA}">
      <dsp:nvSpPr>
        <dsp:cNvPr id="0" name=""/>
        <dsp:cNvSpPr/>
      </dsp:nvSpPr>
      <dsp:spPr>
        <a:xfrm>
          <a:off x="2596006" y="4487916"/>
          <a:ext cx="3044179" cy="816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4351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noProof="0"/>
            <a:t>Gripper Robot</a:t>
          </a:r>
        </a:p>
      </dsp:txBody>
      <dsp:txXfrm>
        <a:off x="2635850" y="4527760"/>
        <a:ext cx="2964491" cy="736511"/>
      </dsp:txXfrm>
    </dsp:sp>
    <dsp:sp modelId="{1F91BAD7-C8C5-4DE7-ABDA-036BD70FEE35}">
      <dsp:nvSpPr>
        <dsp:cNvPr id="0" name=""/>
        <dsp:cNvSpPr/>
      </dsp:nvSpPr>
      <dsp:spPr>
        <a:xfrm>
          <a:off x="5640185" y="4487916"/>
          <a:ext cx="4379223" cy="81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40640" bIns="4064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Pick Object from Warehouse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Drop Object at Oven</a:t>
          </a:r>
        </a:p>
      </dsp:txBody>
      <dsp:txXfrm>
        <a:off x="5640185" y="4487916"/>
        <a:ext cx="4379223" cy="816199"/>
      </dsp:txXfrm>
    </dsp:sp>
    <dsp:sp modelId="{C82DBE06-E6A8-4290-95C4-9A5E1A2456AD}">
      <dsp:nvSpPr>
        <dsp:cNvPr id="0" name=""/>
        <dsp:cNvSpPr/>
      </dsp:nvSpPr>
      <dsp:spPr>
        <a:xfrm>
          <a:off x="1751902" y="3665239"/>
          <a:ext cx="1410908" cy="14111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23D091B-7993-496F-8043-7B63E93AB3DF}">
      <dsp:nvSpPr>
        <dsp:cNvPr id="0" name=""/>
        <dsp:cNvSpPr/>
      </dsp:nvSpPr>
      <dsp:spPr>
        <a:xfrm>
          <a:off x="4553664" y="3428053"/>
          <a:ext cx="3044179" cy="816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4351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noProof="0"/>
            <a:t>Oven</a:t>
          </a:r>
        </a:p>
      </dsp:txBody>
      <dsp:txXfrm>
        <a:off x="4593508" y="3467897"/>
        <a:ext cx="2964491" cy="736511"/>
      </dsp:txXfrm>
    </dsp:sp>
    <dsp:sp modelId="{FAC32D79-85E7-4EEB-BD1E-E56E743D1DD5}">
      <dsp:nvSpPr>
        <dsp:cNvPr id="0" name=""/>
        <dsp:cNvSpPr/>
      </dsp:nvSpPr>
      <dsp:spPr>
        <a:xfrm>
          <a:off x="7597843" y="3428053"/>
          <a:ext cx="2421565" cy="81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/>
            <a:t>Start Baking </a:t>
          </a:r>
          <a:r>
            <a:rPr lang="en-US" sz="1700" i="1" kern="1200" noProof="0"/>
            <a:t>+ Input </a:t>
          </a:r>
          <a:r>
            <a:rPr lang="en-US" sz="1700" kern="1200" noProof="0"/>
            <a:t>(e.g. 5 sec)</a:t>
          </a:r>
        </a:p>
      </dsp:txBody>
      <dsp:txXfrm>
        <a:off x="7597843" y="3428053"/>
        <a:ext cx="2421565" cy="816199"/>
      </dsp:txXfrm>
    </dsp:sp>
    <dsp:sp modelId="{B4AEB6FB-DB46-4A93-9B2E-8B655D0B6D0A}">
      <dsp:nvSpPr>
        <dsp:cNvPr id="0" name=""/>
        <dsp:cNvSpPr/>
      </dsp:nvSpPr>
      <dsp:spPr>
        <a:xfrm>
          <a:off x="3709560" y="2605376"/>
          <a:ext cx="1410908" cy="141115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EBAD7D-B400-413D-A4BF-A959C17871BD}">
      <dsp:nvSpPr>
        <dsp:cNvPr id="0" name=""/>
        <dsp:cNvSpPr/>
      </dsp:nvSpPr>
      <dsp:spPr>
        <a:xfrm>
          <a:off x="5452704" y="1820569"/>
          <a:ext cx="3044179" cy="816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4351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noProof="0"/>
            <a:t>Sorting Line</a:t>
          </a:r>
        </a:p>
      </dsp:txBody>
      <dsp:txXfrm>
        <a:off x="5492548" y="1860413"/>
        <a:ext cx="2964491" cy="736511"/>
      </dsp:txXfrm>
    </dsp:sp>
    <dsp:sp modelId="{39F2970C-6C73-46B3-8684-203DB1F2EDD9}">
      <dsp:nvSpPr>
        <dsp:cNvPr id="0" name=""/>
        <dsp:cNvSpPr/>
      </dsp:nvSpPr>
      <dsp:spPr>
        <a:xfrm>
          <a:off x="8496883" y="1820569"/>
          <a:ext cx="1522525" cy="81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/>
            <a:t>Sort Product into </a:t>
          </a:r>
          <a:r>
            <a:rPr lang="en-US" sz="1700" kern="1200" noProof="0">
              <a:solidFill>
                <a:srgbClr val="FF0000"/>
              </a:solidFill>
            </a:rPr>
            <a:t>red</a:t>
          </a:r>
          <a:r>
            <a:rPr lang="en-US" sz="1700" kern="1200" noProof="0"/>
            <a:t>/</a:t>
          </a:r>
          <a:r>
            <a:rPr lang="en-US" sz="1700" kern="1200" noProof="0">
              <a:solidFill>
                <a:srgbClr val="005293"/>
              </a:solidFill>
            </a:rPr>
            <a:t>blue</a:t>
          </a:r>
          <a:r>
            <a:rPr lang="en-US" sz="1700" kern="1200" noProof="0"/>
            <a:t>/</a:t>
          </a:r>
          <a:r>
            <a:rPr lang="en-US" sz="1700" kern="1200" noProof="0">
              <a:solidFill>
                <a:schemeClr val="bg1"/>
              </a:solidFill>
              <a:highlight>
                <a:srgbClr val="999999"/>
              </a:highlight>
            </a:rPr>
            <a:t>white</a:t>
          </a:r>
        </a:p>
      </dsp:txBody>
      <dsp:txXfrm>
        <a:off x="8496883" y="1820569"/>
        <a:ext cx="1522525" cy="816199"/>
      </dsp:txXfrm>
    </dsp:sp>
    <dsp:sp modelId="{F3C8A151-2AA1-4357-8333-70F52078E169}">
      <dsp:nvSpPr>
        <dsp:cNvPr id="0" name=""/>
        <dsp:cNvSpPr/>
      </dsp:nvSpPr>
      <dsp:spPr>
        <a:xfrm>
          <a:off x="4608600" y="997892"/>
          <a:ext cx="1410908" cy="141115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12/03/2025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12/03/2025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220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74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sz="1200">
              <a:effectLst/>
            </a:endParaRPr>
          </a:p>
          <a:p>
            <a:r>
              <a:rPr lang="en-GB" sz="1200">
                <a:effectLst/>
              </a:rPr>
              <a:t>, called </a:t>
            </a:r>
            <a:r>
              <a:rPr lang="en-GB" sz="1200" err="1">
                <a:effectLst/>
              </a:rPr>
              <a:t>WoT.NET</a:t>
            </a:r>
            <a:r>
              <a:rPr lang="en-GB" sz="1200">
                <a:effectLst/>
              </a:rPr>
              <a:t>, </a:t>
            </a:r>
          </a:p>
          <a:p>
            <a:endParaRPr lang="en-GB" sz="1200">
              <a:effectLst/>
            </a:endParaRPr>
          </a:p>
          <a:p>
            <a:r>
              <a:rPr lang="en-GB" sz="1200">
                <a:effectLst/>
              </a:rPr>
              <a:t>It is a WoT library in C# programming language. WoT is available in many other languages like Node.js, java etc. since the application is </a:t>
            </a:r>
            <a:r>
              <a:rPr lang="en-GB" sz="1200" err="1">
                <a:effectLst/>
              </a:rPr>
              <a:t>buışt</a:t>
            </a:r>
            <a:r>
              <a:rPr lang="en-GB" sz="1200">
                <a:effectLst/>
              </a:rPr>
              <a:t> on .NET platform we needed such library.</a:t>
            </a:r>
          </a:p>
          <a:p>
            <a:endParaRPr lang="en-GB" sz="12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effectLst/>
              </a:rPr>
              <a:t>for parsing, </a:t>
            </a:r>
            <a:r>
              <a:rPr lang="en-GB" sz="1200" err="1">
                <a:effectLst/>
              </a:rPr>
              <a:t>deseriealizing</a:t>
            </a:r>
            <a:r>
              <a:rPr lang="en-GB" sz="1200">
                <a:effectLst/>
              </a:rPr>
              <a:t> Thing Descriptions, and managing HTTP requests. </a:t>
            </a: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/>
              <a:t>(not </a:t>
            </a:r>
            <a:r>
              <a:rPr lang="en-GB" sz="1200" err="1"/>
              <a:t>spesificly</a:t>
            </a:r>
            <a:r>
              <a:rPr lang="en-GB" sz="1200"/>
              <a:t> for this project but for anyone who </a:t>
            </a:r>
            <a:r>
              <a:rPr lang="en-GB" sz="1200" err="1"/>
              <a:t>inted</a:t>
            </a:r>
            <a:r>
              <a:rPr lang="en-GB" sz="1200"/>
              <a:t> to built </a:t>
            </a:r>
            <a:r>
              <a:rPr lang="en-GB" sz="1200" err="1"/>
              <a:t>c#</a:t>
            </a:r>
            <a:r>
              <a:rPr lang="en-GB" sz="1200"/>
              <a:t> application with wot)</a:t>
            </a: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r>
              <a:rPr lang="en-GB" sz="1800">
                <a:effectLst/>
              </a:rPr>
              <a:t>While </a:t>
            </a:r>
            <a:r>
              <a:rPr lang="en-GB" sz="1800" i="1">
                <a:effectLst/>
              </a:rPr>
              <a:t>WoT-</a:t>
            </a:r>
            <a:r>
              <a:rPr lang="en-GB" sz="1800" i="1" err="1">
                <a:effectLst/>
              </a:rPr>
              <a:t>Definitions.cs</a:t>
            </a:r>
            <a:r>
              <a:rPr lang="en-GB" sz="1800" i="1">
                <a:effectLst/>
              </a:rPr>
              <a:t> </a:t>
            </a:r>
            <a:r>
              <a:rPr lang="en-GB" sz="1800">
                <a:effectLst/>
              </a:rPr>
              <a:t>contains all the class definitions required for defining the </a:t>
            </a:r>
            <a:r>
              <a:rPr lang="en-GB" sz="1800" err="1">
                <a:effectLst/>
              </a:rPr>
              <a:t>ThingDescription</a:t>
            </a:r>
            <a:r>
              <a:rPr lang="en-GB" sz="1800">
                <a:effectLst/>
              </a:rPr>
              <a:t> class as described in the TD Specification, </a:t>
            </a:r>
            <a:r>
              <a:rPr lang="en-GB" sz="1800" i="1" err="1">
                <a:effectLst/>
              </a:rPr>
              <a:t>TDHelpers.cs</a:t>
            </a:r>
            <a:r>
              <a:rPr lang="en-GB" sz="1800" i="1">
                <a:effectLst/>
              </a:rPr>
              <a:t> </a:t>
            </a:r>
            <a:r>
              <a:rPr lang="en-GB" sz="1800">
                <a:effectLst/>
              </a:rPr>
              <a:t>contains all the customized converters that are needed for an accurate conversion between JSON and C# objects. </a:t>
            </a:r>
            <a:endParaRPr lang="en-GB" sz="2400"/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61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34AB-1A92-3916-65A0-D78246486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BED31-CBBD-43CA-64AE-383F8BC92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644F7-31B1-3276-B70F-754CE3320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B243D-80E7-4624-789E-6B703BEFF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781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B5D04-EF32-B991-766D-58895F19B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C712A-20EB-CA35-C1E8-97446A3D3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2A734B-AFFF-D878-3AB7-690B4C39E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sz="1200">
              <a:effectLst/>
            </a:endParaRPr>
          </a:p>
          <a:p>
            <a:r>
              <a:rPr lang="en-GB" sz="1200">
                <a:effectLst/>
              </a:rPr>
              <a:t>, called </a:t>
            </a:r>
            <a:r>
              <a:rPr lang="en-GB" sz="1200" err="1">
                <a:effectLst/>
              </a:rPr>
              <a:t>WoT.NET</a:t>
            </a:r>
            <a:r>
              <a:rPr lang="en-GB" sz="1200">
                <a:effectLst/>
              </a:rPr>
              <a:t>, </a:t>
            </a:r>
          </a:p>
          <a:p>
            <a:endParaRPr lang="en-GB" sz="1200">
              <a:effectLst/>
            </a:endParaRPr>
          </a:p>
          <a:p>
            <a:r>
              <a:rPr lang="en-GB" sz="1200">
                <a:effectLst/>
              </a:rPr>
              <a:t>It is a WoT library in C# programming language. WoT is available in many other languages like Node.js, java etc. since the application is </a:t>
            </a:r>
            <a:r>
              <a:rPr lang="en-GB" sz="1200" err="1">
                <a:effectLst/>
              </a:rPr>
              <a:t>buışt</a:t>
            </a:r>
            <a:r>
              <a:rPr lang="en-GB" sz="1200">
                <a:effectLst/>
              </a:rPr>
              <a:t> on .NET platform we needed such library.</a:t>
            </a:r>
          </a:p>
          <a:p>
            <a:endParaRPr lang="en-GB" sz="12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effectLst/>
              </a:rPr>
              <a:t>for parsing, </a:t>
            </a:r>
            <a:r>
              <a:rPr lang="en-GB" sz="1200" err="1">
                <a:effectLst/>
              </a:rPr>
              <a:t>deseriealizing</a:t>
            </a:r>
            <a:r>
              <a:rPr lang="en-GB" sz="1200">
                <a:effectLst/>
              </a:rPr>
              <a:t> Thing Descriptions, and managing HTTP requests. </a:t>
            </a: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/>
              <a:t>(not </a:t>
            </a:r>
            <a:r>
              <a:rPr lang="en-GB" sz="1200" err="1"/>
              <a:t>spesificly</a:t>
            </a:r>
            <a:r>
              <a:rPr lang="en-GB" sz="1200"/>
              <a:t> for this project but for anyone who </a:t>
            </a:r>
            <a:r>
              <a:rPr lang="en-GB" sz="1200" err="1"/>
              <a:t>inted</a:t>
            </a:r>
            <a:r>
              <a:rPr lang="en-GB" sz="1200"/>
              <a:t> to built </a:t>
            </a:r>
            <a:r>
              <a:rPr lang="en-GB" sz="1200" err="1"/>
              <a:t>c#</a:t>
            </a:r>
            <a:r>
              <a:rPr lang="en-GB" sz="1200"/>
              <a:t> application with wot)</a:t>
            </a: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r>
              <a:rPr lang="en-GB" sz="1800">
                <a:effectLst/>
              </a:rPr>
              <a:t>While </a:t>
            </a:r>
            <a:r>
              <a:rPr lang="en-GB" sz="1800" i="1">
                <a:effectLst/>
              </a:rPr>
              <a:t>WoT-</a:t>
            </a:r>
            <a:r>
              <a:rPr lang="en-GB" sz="1800" i="1" err="1">
                <a:effectLst/>
              </a:rPr>
              <a:t>Definitions.cs</a:t>
            </a:r>
            <a:r>
              <a:rPr lang="en-GB" sz="1800" i="1">
                <a:effectLst/>
              </a:rPr>
              <a:t> </a:t>
            </a:r>
            <a:r>
              <a:rPr lang="en-GB" sz="1800">
                <a:effectLst/>
              </a:rPr>
              <a:t>contains all the class definitions required for defining the </a:t>
            </a:r>
            <a:r>
              <a:rPr lang="en-GB" sz="1800" err="1">
                <a:effectLst/>
              </a:rPr>
              <a:t>ThingDescription</a:t>
            </a:r>
            <a:r>
              <a:rPr lang="en-GB" sz="1800">
                <a:effectLst/>
              </a:rPr>
              <a:t> class as described in the TD Specification, </a:t>
            </a:r>
            <a:r>
              <a:rPr lang="en-GB" sz="1800" i="1" err="1">
                <a:effectLst/>
              </a:rPr>
              <a:t>TDHelpers.cs</a:t>
            </a:r>
            <a:r>
              <a:rPr lang="en-GB" sz="1800" i="1">
                <a:effectLst/>
              </a:rPr>
              <a:t> </a:t>
            </a:r>
            <a:r>
              <a:rPr lang="en-GB" sz="1800">
                <a:effectLst/>
              </a:rPr>
              <a:t>contains all the customized converters that are needed for an accurate conversion between JSON and C# objects. </a:t>
            </a:r>
            <a:endParaRPr lang="en-GB" sz="2400"/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BF56-05CB-2CBD-2738-5EECB3283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22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739F8-129A-74EE-5389-56299DF22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21E32-F49B-5E49-0313-A3A86BB5F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B03ED-3225-AE57-AEAC-9A39E7735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sz="1200">
              <a:effectLst/>
            </a:endParaRPr>
          </a:p>
          <a:p>
            <a:r>
              <a:rPr lang="en-GB" sz="1200">
                <a:effectLst/>
              </a:rPr>
              <a:t>, called </a:t>
            </a:r>
            <a:r>
              <a:rPr lang="en-GB" sz="1200" err="1">
                <a:effectLst/>
              </a:rPr>
              <a:t>WoT.NET</a:t>
            </a:r>
            <a:r>
              <a:rPr lang="en-GB" sz="1200">
                <a:effectLst/>
              </a:rPr>
              <a:t>, </a:t>
            </a:r>
          </a:p>
          <a:p>
            <a:endParaRPr lang="en-GB" sz="1200">
              <a:effectLst/>
            </a:endParaRPr>
          </a:p>
          <a:p>
            <a:r>
              <a:rPr lang="en-GB" sz="1200">
                <a:effectLst/>
              </a:rPr>
              <a:t>It is a WoT library in C# programming language. WoT is available in many other languages like Node.js, java etc. since the application is </a:t>
            </a:r>
            <a:r>
              <a:rPr lang="en-GB" sz="1200" err="1">
                <a:effectLst/>
              </a:rPr>
              <a:t>buışt</a:t>
            </a:r>
            <a:r>
              <a:rPr lang="en-GB" sz="1200">
                <a:effectLst/>
              </a:rPr>
              <a:t> on .NET platform we needed such library.</a:t>
            </a:r>
          </a:p>
          <a:p>
            <a:endParaRPr lang="en-GB" sz="12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effectLst/>
              </a:rPr>
              <a:t>for parsing, </a:t>
            </a:r>
            <a:r>
              <a:rPr lang="en-GB" sz="1200" err="1">
                <a:effectLst/>
              </a:rPr>
              <a:t>deseriealizing</a:t>
            </a:r>
            <a:r>
              <a:rPr lang="en-GB" sz="1200">
                <a:effectLst/>
              </a:rPr>
              <a:t> Thing Descriptions, and managing HTTP requests. </a:t>
            </a: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/>
              <a:t>(not </a:t>
            </a:r>
            <a:r>
              <a:rPr lang="en-GB" sz="1200" err="1"/>
              <a:t>spesificly</a:t>
            </a:r>
            <a:r>
              <a:rPr lang="en-GB" sz="1200"/>
              <a:t> for this project but for anyone who </a:t>
            </a:r>
            <a:r>
              <a:rPr lang="en-GB" sz="1200" err="1"/>
              <a:t>inted</a:t>
            </a:r>
            <a:r>
              <a:rPr lang="en-GB" sz="1200"/>
              <a:t> to built </a:t>
            </a:r>
            <a:r>
              <a:rPr lang="en-GB" sz="1200" err="1"/>
              <a:t>c#</a:t>
            </a:r>
            <a:r>
              <a:rPr lang="en-GB" sz="1200"/>
              <a:t> application with wot)</a:t>
            </a: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r>
              <a:rPr lang="en-GB" sz="1800">
                <a:effectLst/>
              </a:rPr>
              <a:t>While </a:t>
            </a:r>
            <a:r>
              <a:rPr lang="en-GB" sz="1800" i="1">
                <a:effectLst/>
              </a:rPr>
              <a:t>WoT-</a:t>
            </a:r>
            <a:r>
              <a:rPr lang="en-GB" sz="1800" i="1" err="1">
                <a:effectLst/>
              </a:rPr>
              <a:t>Definitions.cs</a:t>
            </a:r>
            <a:r>
              <a:rPr lang="en-GB" sz="1800" i="1">
                <a:effectLst/>
              </a:rPr>
              <a:t> </a:t>
            </a:r>
            <a:r>
              <a:rPr lang="en-GB" sz="1800">
                <a:effectLst/>
              </a:rPr>
              <a:t>contains all the class definitions required for defining the </a:t>
            </a:r>
            <a:r>
              <a:rPr lang="en-GB" sz="1800" err="1">
                <a:effectLst/>
              </a:rPr>
              <a:t>ThingDescription</a:t>
            </a:r>
            <a:r>
              <a:rPr lang="en-GB" sz="1800">
                <a:effectLst/>
              </a:rPr>
              <a:t> class as described in the TD Specification, </a:t>
            </a:r>
            <a:r>
              <a:rPr lang="en-GB" sz="1800" i="1" err="1">
                <a:effectLst/>
              </a:rPr>
              <a:t>TDHelpers.cs</a:t>
            </a:r>
            <a:r>
              <a:rPr lang="en-GB" sz="1800" i="1">
                <a:effectLst/>
              </a:rPr>
              <a:t> </a:t>
            </a:r>
            <a:r>
              <a:rPr lang="en-GB" sz="1800">
                <a:effectLst/>
              </a:rPr>
              <a:t>contains all the customized converters that are needed for an accurate conversion between JSON and C# objects. </a:t>
            </a:r>
            <a:endParaRPr lang="en-GB" sz="2400"/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F727-4325-C9B8-5569-46A9675D3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41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</a:rPr>
              <a:t>OpenXR is an application interface that allows the application to operate on any system and device.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8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</a:rPr>
              <a:t>It stands as a fundamental element in this application’s development, offering an input system and foundational elements for spatial interactions, including buttons, sliders, slates, and more.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8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</a:rPr>
              <a:t>The canvas-based components are dynamically resizable in real-time, with automatic adjustments to margin and padding. It is important for us because  our UI is dynamically generated for each unique TD.</a:t>
            </a:r>
            <a:endParaRPr lang="en-GB" sz="40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28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8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8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091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all operations and all input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175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How we envision HoloWoT </a:t>
            </a:r>
            <a:r>
              <a:rPr lang="en-GB" b="0" i="0" u="none" strike="noStrike" err="1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expenrience</a:t>
            </a:r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: 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Each device has a unique QR code that has a URL of the Thing Description of the device.  TD is the entry point to the device.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User scans the QR code and fetch the TD. </a:t>
            </a:r>
            <a:r>
              <a:rPr lang="en-GB" b="0" i="0" u="none" strike="noStrike" err="1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Hololens</a:t>
            </a:r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 serves as a consumer.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Then the dynamically generated UI is pop up and visualize the device’s interaction affordances such as properties actions  and event.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.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GB" sz="1200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346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How we envision HoloWoT </a:t>
            </a:r>
            <a:r>
              <a:rPr lang="en-GB" b="0" i="0" u="none" strike="noStrike" err="1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expenrience</a:t>
            </a:r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: 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Each device has a unique QR code that has a URL of the Thing Description of the device.  TD is the entry point to the device.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User scans the QR code and fetch the TD. </a:t>
            </a:r>
            <a:r>
              <a:rPr lang="en-GB" b="0" i="0" u="none" strike="noStrike" err="1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Hololens</a:t>
            </a:r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 serves as a consumer.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Then the dynamically generated UI is pop up and visualize the device’s interaction affordances such as properties actions  and event.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.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GB" sz="1200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964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CC64-A04D-40FD-6926-75C5B238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B1346-1A07-0D51-8E82-ABB76DD53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91AEF-7E46-18A5-D73F-F5543D116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</a:rPr>
              <a:t>OpenXR is an application interface that allows the application to operate on any system and device.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8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</a:rPr>
              <a:t>It stands as a fundamental element in this application’s development, offering an input system and foundational elements for spatial interactions, including buttons, sliders, slates, and more.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8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</a:rPr>
              <a:t>The canvas-based components are dynamically resizable in real-time, with automatic adjustments to margin and padding. It is important for us because  our UI is dynamically generated for each unique TD.</a:t>
            </a:r>
            <a:endParaRPr lang="en-GB" sz="40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28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8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8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GB" sz="1200">
              <a:effectLst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208EB-9FFF-E32E-1010-236B51B5A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28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0" i="0" u="none" strike="noStrike">
                <a:solidFill>
                  <a:srgbClr val="ECECEC"/>
                </a:solidFill>
                <a:effectLst/>
              </a:rPr>
              <a:t>How would you instruct this device to lower the pressure?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49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7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0" i="0" u="none" strike="noStrike">
                <a:solidFill>
                  <a:srgbClr val="ECECEC"/>
                </a:solidFill>
                <a:effectLst/>
              </a:rPr>
              <a:t>How would you instruct this device to lower the pressure?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160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GB" b="0" i="0" u="none" strike="noStrike">
              <a:solidFill>
                <a:srgbClr val="ECECEC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503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>
              <a:effectLst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949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address this limitation, </a:t>
            </a:r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we introduce a proof-of-concept application called HoloWoT. Demonstrates the potential and feasibility in this approach.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effectLst/>
              </a:rPr>
              <a:t>Its objective is to render interaction immersive, seamless, and user-centric.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effectLst/>
              </a:rPr>
              <a:t>And we did not </a:t>
            </a:r>
            <a:r>
              <a:rPr lang="en-GB" sz="1200" err="1">
                <a:effectLst/>
              </a:rPr>
              <a:t>spesificly</a:t>
            </a:r>
            <a:r>
              <a:rPr lang="en-GB" sz="1200">
                <a:effectLst/>
              </a:rPr>
              <a:t> designed and implemented it targeting for HoloLens but we aim to be able to use it other XR devices and headsets.</a:t>
            </a: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r>
              <a:rPr lang="en-GB" b="0" i="0" u="none" strike="noStrike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It provides direct interact with the targeted devices without any </a:t>
            </a:r>
            <a:r>
              <a:rPr lang="en-GB" sz="1200">
                <a:effectLst/>
              </a:rPr>
              <a:t>intermediaries such as cloud access requirements. </a:t>
            </a:r>
          </a:p>
          <a:p>
            <a:endParaRPr lang="en-GB" sz="120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effectLst/>
              </a:rPr>
              <a:t>Connectivity between the XR device and the IoT devices was established through the Web of Things (WoT) standards. </a:t>
            </a:r>
            <a:endParaRPr lang="en-GB"/>
          </a:p>
          <a:p>
            <a:endParaRPr lang="en-GB" sz="1200">
              <a:effectLst/>
            </a:endParaRPr>
          </a:p>
          <a:p>
            <a:endParaRPr lang="en-GB" sz="1200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GB" b="0" i="0" u="none" strike="noStrike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27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implementation of the project has two parts: communication part and the Interaction part.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756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53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89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6256" y="1557994"/>
            <a:ext cx="12192000" cy="4739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73187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20269" y="1557994"/>
            <a:ext cx="5859475" cy="473977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1557994"/>
            <a:ext cx="5659200" cy="47397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766223"/>
            <a:ext cx="1173704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220270" y="1626682"/>
            <a:ext cx="11737049" cy="462815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73704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220270" y="794411"/>
            <a:ext cx="11748497" cy="5511943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74849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9B679D-7806-41CD-A0FD-2D71B137C7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533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53337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Fady Salama &amp; Roman Binkert | Immersive WoT Apps in MR | ESI | TUM</a:t>
            </a:r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53337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10FFB683-560E-4C00-8AE4-215E6B7508DF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40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</p:spTree>
    <p:extLst>
      <p:ext uri="{BB962C8B-B14F-4D97-AF65-F5344CB8AC3E}">
        <p14:creationId xmlns:p14="http://schemas.microsoft.com/office/powerpoint/2010/main" val="3738037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Fady Salama &amp; Roman Binkert | Immersive WoT Apps in MR | ESI | TUM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20268" y="1983014"/>
            <a:ext cx="1163401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6340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14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6340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3357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148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20269" y="811369"/>
            <a:ext cx="11771392" cy="554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20269" y="210345"/>
            <a:ext cx="1177139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20270" y="1665667"/>
            <a:ext cx="11550516" cy="464927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845086"/>
            <a:ext cx="11345332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20270" y="699752"/>
            <a:ext cx="5779732" cy="55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699752"/>
            <a:ext cx="5574547" cy="55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727586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Fady Salama &amp; Roman Binkert | Immersive WoT Apps in MR | ESI | TUM</a:t>
            </a:r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20269" y="1549408"/>
            <a:ext cx="5859475" cy="4756947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1549408"/>
            <a:ext cx="5659200" cy="475694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4.w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Bild 4" descr="TUM-blau-Jubiläumsbadge-blau-A4-oben.png"/>
          <p:cNvPicPr>
            <a:picLocks noChangeAspect="1"/>
          </p:cNvPicPr>
          <p:nvPr userDrawn="1"/>
        </p:nvPicPr>
        <p:blipFill rotWithShape="1">
          <a:blip r:embed="rId3"/>
          <a:srcRect l="55115"/>
          <a:stretch/>
        </p:blipFill>
        <p:spPr>
          <a:xfrm>
            <a:off x="11016342" y="0"/>
            <a:ext cx="1175657" cy="9604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45779"/>
            <a:ext cx="1487168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56709" y="0"/>
            <a:ext cx="12246708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503" y="324650"/>
            <a:ext cx="799629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Fady Salama &amp; Roman Binkert | Immersive WoT Apps in MR | ESI | TUM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Fady Salama &amp; Roman Binkert | Immersive WoT Apps in MR | ESI | TUM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427201" y="314326"/>
            <a:ext cx="1026620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err="1">
                <a:solidFill>
                  <a:schemeClr val="tx2"/>
                </a:solidFill>
                <a:latin typeface="+mn-lt"/>
              </a:rPr>
              <a:t>Associate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Professorship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Embedded Systems </a:t>
            </a:r>
            <a:r>
              <a:rPr lang="de-DE" sz="800" baseline="0" err="1">
                <a:solidFill>
                  <a:schemeClr val="tx2"/>
                </a:solidFill>
                <a:latin typeface="+mn-lt"/>
              </a:rPr>
              <a:t>and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Internet </a:t>
            </a:r>
            <a:r>
              <a:rPr lang="de-DE" sz="800" baseline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Things</a:t>
            </a:r>
            <a:endParaRPr lang="de-DE" sz="80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Department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Electrical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and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Computer Engineering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Munich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7" name="Bild 4" descr="TUM-blau-Jubiläumsbadge-blau-A4-oben.png"/>
          <p:cNvPicPr>
            <a:picLocks noChangeAspect="1"/>
          </p:cNvPicPr>
          <p:nvPr userDrawn="1"/>
        </p:nvPicPr>
        <p:blipFill rotWithShape="1">
          <a:blip r:embed="rId3"/>
          <a:srcRect l="53869"/>
          <a:stretch/>
        </p:blipFill>
        <p:spPr>
          <a:xfrm>
            <a:off x="10983686" y="0"/>
            <a:ext cx="1208314" cy="9604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r>
              <a:rPr lang="en-US"/>
              <a:t>Fady Salama &amp; Roman Binkert | Immersive WoT Apps in MR | ESI | TUM</a:t>
            </a:r>
          </a:p>
        </p:txBody>
      </p:sp>
      <p:pic>
        <p:nvPicPr>
          <p:cNvPr id="12" name="Bild 2" descr="20150416 tum logo blau png final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17705" y="6465624"/>
            <a:ext cx="608352" cy="320400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10068027" y="6496714"/>
            <a:ext cx="1478467" cy="28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1000" baseline="0">
                <a:solidFill>
                  <a:schemeClr val="bg2"/>
                </a:solidFill>
                <a:latin typeface="+mn-lt"/>
              </a:rPr>
              <a:t>Embedded Systems </a:t>
            </a:r>
          </a:p>
          <a:p>
            <a:pPr>
              <a:lnSpc>
                <a:spcPct val="94000"/>
              </a:lnSpc>
              <a:tabLst/>
            </a:pPr>
            <a:r>
              <a:rPr lang="de-DE" sz="1000" baseline="0" err="1">
                <a:solidFill>
                  <a:schemeClr val="bg2"/>
                </a:solidFill>
                <a:latin typeface="+mn-lt"/>
              </a:rPr>
              <a:t>and</a:t>
            </a:r>
            <a:r>
              <a:rPr lang="de-DE" sz="1000" baseline="0">
                <a:solidFill>
                  <a:schemeClr val="bg2"/>
                </a:solidFill>
                <a:latin typeface="+mn-lt"/>
              </a:rPr>
              <a:t> Internet </a:t>
            </a:r>
            <a:r>
              <a:rPr lang="de-DE" sz="1000" baseline="0" err="1">
                <a:solidFill>
                  <a:schemeClr val="bg2"/>
                </a:solidFill>
                <a:latin typeface="+mn-lt"/>
              </a:rPr>
              <a:t>of</a:t>
            </a:r>
            <a:r>
              <a:rPr lang="de-DE" sz="1000" baseline="0">
                <a:solidFill>
                  <a:schemeClr val="bg2"/>
                </a:solidFill>
                <a:latin typeface="+mn-lt"/>
              </a:rPr>
              <a:t> Things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3" r:id="rId2"/>
    <p:sldLayoutId id="2147483654" r:id="rId3"/>
    <p:sldLayoutId id="2147483704" r:id="rId4"/>
    <p:sldLayoutId id="2147483657" r:id="rId5"/>
    <p:sldLayoutId id="2147483711" r:id="rId6"/>
    <p:sldLayoutId id="2147483703" r:id="rId7"/>
    <p:sldLayoutId id="2147483653" r:id="rId8"/>
    <p:sldLayoutId id="2147483656" r:id="rId9"/>
    <p:sldLayoutId id="2147483712" r:id="rId10"/>
    <p:sldLayoutId id="2147483714" r:id="rId11"/>
    <p:sldLayoutId id="2147483715" r:id="rId1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1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63505" y="324650"/>
            <a:ext cx="799631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Fady Salama &amp; Roman Binkert | Immersive WoT Apps in MR | ESI | TUM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63503" y="324650"/>
            <a:ext cx="799629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Fady Salama &amp; Roman Binkert | Immersive WoT Apps in MR | ESI | TUM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m-esi/WoT.Ne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uget.org/packages/WoT.Net.Core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nuget.org/packages/WoT.Net.Binding.Htt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um-esi.github.io/WoT.Net/api/WoT.Core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um-esi.github.io/WoT.Net/api/WoT.Binding.Http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67.png"/><Relationship Id="rId18" Type="http://schemas.openxmlformats.org/officeDocument/2006/relationships/image" Target="../media/image72.emf"/><Relationship Id="rId3" Type="http://schemas.openxmlformats.org/officeDocument/2006/relationships/image" Target="../media/image57.emf"/><Relationship Id="rId21" Type="http://schemas.openxmlformats.org/officeDocument/2006/relationships/image" Target="../media/image75.emf"/><Relationship Id="rId7" Type="http://schemas.openxmlformats.org/officeDocument/2006/relationships/image" Target="../media/image61.emf"/><Relationship Id="rId12" Type="http://schemas.openxmlformats.org/officeDocument/2006/relationships/image" Target="../media/image66.emf"/><Relationship Id="rId17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0.emf"/><Relationship Id="rId20" Type="http://schemas.openxmlformats.org/officeDocument/2006/relationships/image" Target="../media/image7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11" Type="http://schemas.openxmlformats.org/officeDocument/2006/relationships/image" Target="../media/image65.png"/><Relationship Id="rId5" Type="http://schemas.openxmlformats.org/officeDocument/2006/relationships/image" Target="../media/image59.emf"/><Relationship Id="rId15" Type="http://schemas.openxmlformats.org/officeDocument/2006/relationships/image" Target="../media/image69.emf"/><Relationship Id="rId10" Type="http://schemas.openxmlformats.org/officeDocument/2006/relationships/image" Target="../media/image64.emf"/><Relationship Id="rId19" Type="http://schemas.openxmlformats.org/officeDocument/2006/relationships/image" Target="../media/image73.emf"/><Relationship Id="rId4" Type="http://schemas.openxmlformats.org/officeDocument/2006/relationships/image" Target="../media/image58.emf"/><Relationship Id="rId9" Type="http://schemas.openxmlformats.org/officeDocument/2006/relationships/image" Target="../media/image63.jpeg"/><Relationship Id="rId14" Type="http://schemas.openxmlformats.org/officeDocument/2006/relationships/image" Target="../media/image6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10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wearing virtual reality goggles">
            <a:extLst>
              <a:ext uri="{FF2B5EF4-FFF2-40B4-BE49-F238E27FC236}">
                <a16:creationId xmlns:a16="http://schemas.microsoft.com/office/drawing/2014/main" id="{74129684-4B56-3E8B-37D3-0947E20B4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2114"/>
          <a:stretch/>
        </p:blipFill>
        <p:spPr>
          <a:xfrm>
            <a:off x="0" y="0"/>
            <a:ext cx="8218449" cy="6838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682E2-8A98-0A64-214F-F3812E6F0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B08A5D-6241-BCAC-4BD3-D211C6CA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229" y="210344"/>
            <a:ext cx="3403425" cy="1641475"/>
          </a:xfrm>
        </p:spPr>
        <p:txBody>
          <a:bodyPr/>
          <a:lstStyle/>
          <a:p>
            <a:r>
              <a:rPr lang="en-US" b="1" i="0" noProof="0" dirty="0">
                <a:effectLst/>
                <a:latin typeface="Arial" panose="020B0604020202020204" pitchFamily="34" charset="0"/>
              </a:rPr>
              <a:t>Immersive Web </a:t>
            </a:r>
            <a:r>
              <a:rPr lang="en-US" b="1" noProof="0" dirty="0">
                <a:latin typeface="Arial" panose="020B0604020202020204" pitchFamily="34" charset="0"/>
              </a:rPr>
              <a:t>of Things</a:t>
            </a:r>
            <a:r>
              <a:rPr lang="en-US" b="1" i="0" noProof="0" dirty="0">
                <a:effectLst/>
                <a:latin typeface="Arial" panose="020B0604020202020204" pitchFamily="34" charset="0"/>
              </a:rPr>
              <a:t> Applications in Mixed Reality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F033F-DADA-D2CE-C820-8E5B4C44E6E3}"/>
              </a:ext>
            </a:extLst>
          </p:cNvPr>
          <p:cNvSpPr txBox="1"/>
          <p:nvPr/>
        </p:nvSpPr>
        <p:spPr>
          <a:xfrm>
            <a:off x="8517229" y="2764835"/>
            <a:ext cx="3146946" cy="2426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latin typeface="+mn-lt"/>
              </a:rPr>
              <a:t>M.Sc. </a:t>
            </a:r>
            <a:r>
              <a:rPr lang="en-US" sz="2000" b="1" noProof="0" dirty="0">
                <a:latin typeface="+mn-lt"/>
              </a:rPr>
              <a:t>Fady Salama </a:t>
            </a:r>
            <a:r>
              <a:rPr lang="en-US" sz="2000" noProof="0" dirty="0">
                <a:latin typeface="+mn-lt"/>
              </a:rPr>
              <a:t>–Research Associate at ESI TUM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000" noProof="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latin typeface="+mn-lt"/>
              </a:rPr>
              <a:t>M.Sc. </a:t>
            </a:r>
            <a:r>
              <a:rPr lang="en-US" sz="2000" b="1" noProof="0" dirty="0">
                <a:latin typeface="+mn-lt"/>
              </a:rPr>
              <a:t>Roman Binkert</a:t>
            </a:r>
            <a:r>
              <a:rPr lang="en-US" sz="2000" noProof="0" dirty="0">
                <a:latin typeface="+mn-lt"/>
              </a:rPr>
              <a:t> –</a:t>
            </a:r>
            <a:br>
              <a:rPr lang="en-US" sz="2000" noProof="0" dirty="0">
                <a:latin typeface="+mn-lt"/>
              </a:rPr>
            </a:br>
            <a:r>
              <a:rPr lang="en-US" sz="2000" noProof="0" dirty="0">
                <a:latin typeface="+mn-lt"/>
              </a:rPr>
              <a:t>Research Associate at ESI TUM</a:t>
            </a:r>
          </a:p>
        </p:txBody>
      </p:sp>
    </p:spTree>
    <p:extLst>
      <p:ext uri="{BB962C8B-B14F-4D97-AF65-F5344CB8AC3E}">
        <p14:creationId xmlns:p14="http://schemas.microsoft.com/office/powerpoint/2010/main" val="957654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E31DC-9B45-F4E6-0C96-8C3F3AE0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F9090B-C8A6-14F8-474A-43E864872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E9C3AF-C0CC-677C-3BC6-49EA3BECA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3C4C8ECD-9F56-C911-7D6E-F9A74148D395}"/>
              </a:ext>
            </a:extLst>
          </p:cNvPr>
          <p:cNvSpPr txBox="1">
            <a:spLocks/>
          </p:cNvSpPr>
          <p:nvPr/>
        </p:nvSpPr>
        <p:spPr>
          <a:xfrm>
            <a:off x="7384750" y="6473314"/>
            <a:ext cx="1132479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31D36931-F659-DDCF-6EA2-20EFCB1AE726}"/>
              </a:ext>
            </a:extLst>
          </p:cNvPr>
          <p:cNvSpPr txBox="1">
            <a:spLocks/>
          </p:cNvSpPr>
          <p:nvPr/>
        </p:nvSpPr>
        <p:spPr>
          <a:xfrm>
            <a:off x="220320" y="210240"/>
            <a:ext cx="11770920" cy="60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3200"/>
              </a:lnSpc>
            </a:pPr>
            <a:r>
              <a:rPr lang="en-US" sz="3000" spc="-1" noProof="0" dirty="0">
                <a:solidFill>
                  <a:srgbClr val="000000"/>
                </a:solidFill>
                <a:latin typeface="Arial"/>
              </a:rPr>
              <a:t>WoT Thing Description</a:t>
            </a:r>
            <a:endParaRPr lang="en-US" sz="3200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F4EC2B18-5C35-1B96-9DCF-CD436199A7A8}"/>
              </a:ext>
            </a:extLst>
          </p:cNvPr>
          <p:cNvSpPr txBox="1">
            <a:spLocks/>
          </p:cNvSpPr>
          <p:nvPr/>
        </p:nvSpPr>
        <p:spPr>
          <a:xfrm>
            <a:off x="142596" y="1074420"/>
            <a:ext cx="3957917" cy="526032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82800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2000" spc="-1" noProof="0" dirty="0">
                <a:solidFill>
                  <a:srgbClr val="000000"/>
                </a:solidFill>
              </a:rPr>
              <a:t>Forms</a:t>
            </a:r>
            <a:r>
              <a:rPr lang="en-US" sz="2000" spc="-1" noProof="0" dirty="0">
                <a:solidFill>
                  <a:srgbClr val="000000"/>
                </a:solidFill>
                <a:latin typeface="Arial"/>
              </a:rPr>
              <a:t> &amp; Protocol Bindings</a:t>
            </a:r>
          </a:p>
          <a:p>
            <a:pPr marL="425700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spc="-1" noProof="0" dirty="0">
                <a:solidFill>
                  <a:srgbClr val="000000"/>
                </a:solidFill>
                <a:latin typeface="Arial"/>
              </a:rPr>
              <a:t>Match Interaction Affordance  to actual, protocol-</a:t>
            </a:r>
            <a:r>
              <a:rPr lang="en-US" sz="2000" spc="-1" noProof="0" dirty="0" err="1">
                <a:solidFill>
                  <a:srgbClr val="000000"/>
                </a:solidFill>
                <a:latin typeface="Arial"/>
              </a:rPr>
              <a:t>specifc</a:t>
            </a:r>
            <a:r>
              <a:rPr lang="en-US" sz="2000" spc="-1" noProof="0" dirty="0">
                <a:solidFill>
                  <a:srgbClr val="000000"/>
                </a:solidFill>
                <a:latin typeface="Arial"/>
              </a:rPr>
              <a:t> request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FD2215E-0E59-A962-7A21-910BC72D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98"/>
          <a:stretch/>
        </p:blipFill>
        <p:spPr>
          <a:xfrm>
            <a:off x="5391150" y="-2052"/>
            <a:ext cx="6800850" cy="686005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EF84F21-6C3F-AFB7-6CE7-D173522BBFEC}"/>
              </a:ext>
            </a:extLst>
          </p:cNvPr>
          <p:cNvSpPr/>
          <p:nvPr/>
        </p:nvSpPr>
        <p:spPr>
          <a:xfrm>
            <a:off x="6438900" y="4333875"/>
            <a:ext cx="4300538" cy="205263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13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A672D2E-886D-69CE-F154-951BCA94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DA88144-4873-6616-42F0-018BE51ED5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E8083ABA-FE20-D63E-3634-02F42081B555}"/>
              </a:ext>
            </a:extLst>
          </p:cNvPr>
          <p:cNvSpPr txBox="1">
            <a:spLocks/>
          </p:cNvSpPr>
          <p:nvPr/>
        </p:nvSpPr>
        <p:spPr>
          <a:xfrm>
            <a:off x="220269" y="811369"/>
            <a:ext cx="11771392" cy="554650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sz="2000" noProof="0" dirty="0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DEBA5735-A883-AD67-E578-769E1337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210345"/>
            <a:ext cx="11771392" cy="410369"/>
          </a:xfrm>
        </p:spPr>
        <p:txBody>
          <a:bodyPr/>
          <a:lstStyle/>
          <a:p>
            <a:r>
              <a:rPr lang="en-US" noProof="0" dirty="0"/>
              <a:t>Web of Things: Building Blocks</a:t>
            </a:r>
          </a:p>
        </p:txBody>
      </p:sp>
      <p:pic>
        <p:nvPicPr>
          <p:cNvPr id="7" name="Picture 2" descr="wot building blocks">
            <a:extLst>
              <a:ext uri="{FF2B5EF4-FFF2-40B4-BE49-F238E27FC236}">
                <a16:creationId xmlns:a16="http://schemas.microsoft.com/office/drawing/2014/main" id="{CFDC2381-24D1-CC50-B0DA-9C405FBDF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0078"/>
          <a:stretch/>
        </p:blipFill>
        <p:spPr bwMode="auto">
          <a:xfrm>
            <a:off x="2681997" y="1542473"/>
            <a:ext cx="6848173" cy="437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59E8B6A-D1F7-0495-C633-2887BB740BEF}"/>
              </a:ext>
            </a:extLst>
          </p:cNvPr>
          <p:cNvSpPr txBox="1"/>
          <p:nvPr/>
        </p:nvSpPr>
        <p:spPr>
          <a:xfrm>
            <a:off x="2681997" y="5856708"/>
            <a:ext cx="66001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noProof="0" dirty="0"/>
              <a:t>https://www.w3.org/TR/wot-architecture11/</a:t>
            </a:r>
          </a:p>
        </p:txBody>
      </p:sp>
    </p:spTree>
    <p:extLst>
      <p:ext uri="{BB962C8B-B14F-4D97-AF65-F5344CB8AC3E}">
        <p14:creationId xmlns:p14="http://schemas.microsoft.com/office/powerpoint/2010/main" val="325446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8A28DB3-7EED-6601-7A61-F0883195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811369"/>
            <a:ext cx="5932881" cy="55465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AR Headset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Holographic overlay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Interaction via gesture, voice, eye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Mapping of environment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1938FE9-0C7E-3040-EA28-C647C5D44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B41327-0DF7-8EE6-E030-7982532E34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3E69B13-F7F5-FE18-5648-B49541E3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Microsoft </a:t>
            </a:r>
            <a:r>
              <a:rPr lang="en-US" noProof="0" dirty="0" err="1"/>
              <a:t>Hololens</a:t>
            </a:r>
            <a:r>
              <a:rPr lang="en-US" noProof="0" dirty="0"/>
              <a:t> 2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4020DCA-28F9-5F05-9ED8-CDD19EF3532B}"/>
              </a:ext>
            </a:extLst>
          </p:cNvPr>
          <p:cNvGrpSpPr/>
          <p:nvPr/>
        </p:nvGrpSpPr>
        <p:grpSpPr>
          <a:xfrm>
            <a:off x="5576888" y="2228851"/>
            <a:ext cx="6836567" cy="4129020"/>
            <a:chOff x="6265068" y="811369"/>
            <a:chExt cx="6100762" cy="3368333"/>
          </a:xfrm>
        </p:grpSpPr>
        <p:pic>
          <p:nvPicPr>
            <p:cNvPr id="1028" name="Picture 4" descr="Making of Galaxy Explorer für HoloLens 2 - Mixed Reality ...">
              <a:extLst>
                <a:ext uri="{FF2B5EF4-FFF2-40B4-BE49-F238E27FC236}">
                  <a16:creationId xmlns:a16="http://schemas.microsoft.com/office/drawing/2014/main" id="{97759113-D5B3-9493-E7EA-C8BBC6DD5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965" y="811369"/>
              <a:ext cx="5618766" cy="3160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EBB618D-8581-9462-3319-A3205F2A1100}"/>
                </a:ext>
              </a:extLst>
            </p:cNvPr>
            <p:cNvSpPr txBox="1"/>
            <p:nvPr/>
          </p:nvSpPr>
          <p:spPr>
            <a:xfrm>
              <a:off x="6265068" y="3964258"/>
              <a:ext cx="61007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/>
                <a:t>https://learn.microsoft.com/de-de/windows/mixed-reality/develop/unity/galaxy-explorer-update</a:t>
              </a:r>
            </a:p>
          </p:txBody>
        </p:sp>
      </p:grpSp>
      <p:pic>
        <p:nvPicPr>
          <p:cNvPr id="1030" name="Picture 6" descr="Microsoft Hololens 2 Dedicated Head Mounted Display 566 G Black ...">
            <a:extLst>
              <a:ext uri="{FF2B5EF4-FFF2-40B4-BE49-F238E27FC236}">
                <a16:creationId xmlns:a16="http://schemas.microsoft.com/office/drawing/2014/main" id="{71D3ACC5-A4DE-5F70-8429-CF526F967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4" y="3790950"/>
            <a:ext cx="3694797" cy="24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96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F28C71A-3B40-C203-48CE-465218D24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811369"/>
            <a:ext cx="5537594" cy="55465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Unity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Cross-</a:t>
            </a:r>
            <a:r>
              <a:rPr lang="en-US" noProof="0" dirty="0" err="1"/>
              <a:t>platfrom</a:t>
            </a:r>
            <a:r>
              <a:rPr lang="en-US" noProof="0" dirty="0"/>
              <a:t> game engine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Game Objects in Scenes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C#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Mixed Reality Toolkit (MRTK)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Spatial awareness and holographic anchors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Gesture recognition and hand tracking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openXR</a:t>
            </a:r>
            <a:r>
              <a:rPr lang="en-US" noProof="0" dirty="0"/>
              <a:t> plugin for cross-platform compatibility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FD16B2-ECD7-3C48-F6E7-B1D47BF40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B2C74C-58DD-1158-BCD8-3AE97B1506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441DF2-CE50-DB2A-5B2F-0285A9E2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Hololens</a:t>
            </a:r>
            <a:r>
              <a:rPr lang="en-US" noProof="0" dirty="0"/>
              <a:t> Programming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14CF7C3-6028-5D9A-941B-057B508817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41471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F1BBB64-0C64-1FDC-3EDC-8DE0A235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111" y="2509738"/>
            <a:ext cx="59245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851B458-A9DC-A5BF-2EDE-6084A94154C4}"/>
              </a:ext>
            </a:extLst>
          </p:cNvPr>
          <p:cNvSpPr txBox="1"/>
          <p:nvPr/>
        </p:nvSpPr>
        <p:spPr>
          <a:xfrm>
            <a:off x="5979005" y="5872062"/>
            <a:ext cx="60126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noProof="0" dirty="0"/>
              <a:t>https://dotnet.microsoft.com/en-us/apps/games/unity</a:t>
            </a:r>
          </a:p>
        </p:txBody>
      </p:sp>
    </p:spTree>
    <p:extLst>
      <p:ext uri="{BB962C8B-B14F-4D97-AF65-F5344CB8AC3E}">
        <p14:creationId xmlns:p14="http://schemas.microsoft.com/office/powerpoint/2010/main" val="99085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293B89-95CF-4207-A77E-B1280CA7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2067918"/>
            <a:ext cx="5569932" cy="2722162"/>
          </a:xfrm>
        </p:spPr>
        <p:txBody>
          <a:bodyPr/>
          <a:lstStyle/>
          <a:p>
            <a:r>
              <a:rPr lang="en-US" sz="1800" b="1" noProof="0" dirty="0">
                <a:solidFill>
                  <a:schemeClr val="tx2"/>
                </a:solidFill>
              </a:rPr>
              <a:t>Communication: </a:t>
            </a:r>
            <a:r>
              <a:rPr lang="en-US" sz="1800" b="1" noProof="0" dirty="0" err="1">
                <a:solidFill>
                  <a:schemeClr val="tx2"/>
                </a:solidFill>
              </a:rPr>
              <a:t>WoT.Net</a:t>
            </a:r>
            <a:endParaRPr lang="en-US" sz="18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Deserialize and parse a Thing Description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 HTTP/S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 basic security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.NET Standard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Code available in </a:t>
            </a:r>
            <a:b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https://github.com/tum-esi/WoT.Net</a:t>
            </a:r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3524BC-90C9-4DD7-9240-3399F9E0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285556"/>
            <a:ext cx="11771392" cy="410369"/>
          </a:xfrm>
        </p:spPr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Project Details</a:t>
            </a:r>
          </a:p>
        </p:txBody>
      </p:sp>
      <p:pic>
        <p:nvPicPr>
          <p:cNvPr id="8" name="Picture 7" descr="A blue circle with text&#10;&#10;AI-generated content may be incorrect.">
            <a:extLst>
              <a:ext uri="{FF2B5EF4-FFF2-40B4-BE49-F238E27FC236}">
                <a16:creationId xmlns:a16="http://schemas.microsoft.com/office/drawing/2014/main" id="{C4B2EF96-460D-6F5F-2890-C81B4723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01" y="839199"/>
            <a:ext cx="5179599" cy="5179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F4FFE-2FE3-E572-3521-4A86709E6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043" y="4790080"/>
            <a:ext cx="1492327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5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CB16-D2CF-9099-EA7C-22AE10CF4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25EAC79-7B4A-23D5-F3DA-5C83173A2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5F7CE0-7B73-A317-0E14-80C3EF284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AFED66-BBEA-28EA-DA30-9581996E5F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75B9674-B907-4542-59FF-22E3F793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285556"/>
            <a:ext cx="11771392" cy="410369"/>
          </a:xfrm>
        </p:spPr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Project Details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FB4DDFE-6736-AF6C-D69D-FB7BC9AAE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066987"/>
              </p:ext>
            </p:extLst>
          </p:nvPr>
        </p:nvGraphicFramePr>
        <p:xfrm>
          <a:off x="220269" y="904127"/>
          <a:ext cx="11771392" cy="2650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7753544-ABF6-8357-A673-5DDA7D22CC7B}"/>
              </a:ext>
            </a:extLst>
          </p:cNvPr>
          <p:cNvSpPr txBox="1"/>
          <p:nvPr/>
        </p:nvSpPr>
        <p:spPr>
          <a:xfrm>
            <a:off x="220269" y="4225107"/>
            <a:ext cx="11771392" cy="2222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noProof="0" dirty="0">
                <a:latin typeface="+mn-lt"/>
              </a:rPr>
              <a:t>What is currently implemented: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 err="1">
                <a:latin typeface="+mn-lt"/>
              </a:rPr>
              <a:t>WoT.Net.Core</a:t>
            </a:r>
            <a:r>
              <a:rPr lang="en-US" sz="1600" noProof="0" dirty="0">
                <a:latin typeface="+mn-lt"/>
              </a:rPr>
              <a:t> </a:t>
            </a:r>
            <a:r>
              <a:rPr lang="en-US" sz="1600" noProof="0" dirty="0">
                <a:latin typeface="+mn-lt"/>
                <a:sym typeface="Wingdings" panose="05000000000000000000" pitchFamily="2" charset="2"/>
              </a:rPr>
              <a:t> </a:t>
            </a:r>
            <a:r>
              <a:rPr lang="en-US" sz="1600" noProof="0" dirty="0">
                <a:latin typeface="+mn-lt"/>
                <a:sym typeface="Wingdings" panose="05000000000000000000" pitchFamily="2" charset="2"/>
                <a:hlinkClick r:id="rId8"/>
              </a:rPr>
              <a:t>https://www.nuget.org/packages/WoT.Net.Core</a:t>
            </a:r>
            <a:endParaRPr lang="en-US" sz="1600" noProof="0" dirty="0">
              <a:latin typeface="+mn-lt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TD Parsing and conversion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WoT Interfaces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Consumer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 err="1">
                <a:latin typeface="+mn-lt"/>
              </a:rPr>
              <a:t>WoT.Binding.Http</a:t>
            </a:r>
            <a:r>
              <a:rPr lang="en-US" sz="1600" noProof="0" dirty="0">
                <a:latin typeface="+mn-lt"/>
              </a:rPr>
              <a:t> </a:t>
            </a:r>
            <a:r>
              <a:rPr lang="en-US" sz="1600" noProof="0" dirty="0">
                <a:latin typeface="+mn-lt"/>
                <a:sym typeface="Wingdings" panose="05000000000000000000" pitchFamily="2" charset="2"/>
              </a:rPr>
              <a:t> </a:t>
            </a:r>
            <a:r>
              <a:rPr lang="en-US" sz="1600" noProof="0" dirty="0">
                <a:latin typeface="+mn-lt"/>
                <a:sym typeface="Wingdings" panose="05000000000000000000" pitchFamily="2" charset="2"/>
                <a:hlinkClick r:id="rId9"/>
              </a:rPr>
              <a:t>https://www.nuget.org/packages/WoT.Net.Binding.Http</a:t>
            </a:r>
            <a:endParaRPr lang="en-US" sz="1600" noProof="0" dirty="0">
              <a:latin typeface="+mn-lt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  <a:sym typeface="Wingdings" panose="05000000000000000000" pitchFamily="2" charset="2"/>
              </a:rPr>
              <a:t>HTTP/S Client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  <a:sym typeface="Wingdings" panose="05000000000000000000" pitchFamily="2" charset="2"/>
              </a:rPr>
              <a:t>Security</a:t>
            </a:r>
            <a:endParaRPr lang="en-US" sz="1600" noProof="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C275EF-894B-77A3-615D-B104D5984F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5756" y="4029104"/>
            <a:ext cx="1137448" cy="1132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0AF4CE-C3E5-697D-7A26-95CE74A3B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5756" y="5251323"/>
            <a:ext cx="1132479" cy="11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1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0C285B-A5A4-4B52-98EB-30E03F53B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490C285B-A5A4-4B52-98EB-30E03F53B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490C285B-A5A4-4B52-98EB-30E03F53B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675BA6-B62B-4BAC-A4C1-1D7BD3FEB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7B675BA6-B62B-4BAC-A4C1-1D7BD3FEB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7B675BA6-B62B-4BAC-A4C1-1D7BD3FEB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915F42-2FC2-4EB9-81F9-75284246D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49915F42-2FC2-4EB9-81F9-75284246D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49915F42-2FC2-4EB9-81F9-75284246D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6EC386-A71F-4D2E-B6C9-60C572DCA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2A6EC386-A71F-4D2E-B6C9-60C572DCA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2A6EC386-A71F-4D2E-B6C9-60C572DCA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FDA1832-116C-4933-A75E-CED56CDE2D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FDA1832-116C-4933-A75E-CED56CDE2D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5FDA1832-116C-4933-A75E-CED56CDE2D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393B35-910F-4260-B412-56FB2B4A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EF393B35-910F-4260-B412-56FB2B4A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EF393B35-910F-4260-B412-56FB2B4A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FD1F11-5123-4C40-9392-AE28F4A7A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58FD1F11-5123-4C40-9392-AE28F4A7A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58FD1F11-5123-4C40-9392-AE28F4A7A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ABBA00-0C89-40DE-970D-1D7F9FB40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08ABBA00-0C89-40DE-970D-1D7F9FB40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08ABBA00-0C89-40DE-970D-1D7F9FB40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3E2A3F-A5A0-4AB5-A1AB-E2A32D80CE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C93E2A3F-A5A0-4AB5-A1AB-E2A32D80CE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dgm id="{C93E2A3F-A5A0-4AB5-A1AB-E2A32D80CE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B492-DF37-9530-9A93-5FCDD91A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433CB04-E501-AF58-E789-0E2E73042C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270" y="1472602"/>
            <a:ext cx="5779732" cy="1720092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noProof="0" dirty="0"/>
              <a:t>Documentation:</a:t>
            </a:r>
            <a:br>
              <a:rPr lang="en-US" sz="1800" noProof="0" dirty="0"/>
            </a:br>
            <a:r>
              <a:rPr lang="en-US" sz="1800" noProof="0" dirty="0">
                <a:hlinkClick r:id="rId3"/>
              </a:rPr>
              <a:t>https://tum-esi.github.io/WoT.Net/api/WoT.Core.html</a:t>
            </a:r>
            <a:endParaRPr lang="en-US" sz="1800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8C845D-35B6-BBC1-7EEA-D35D144E5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384750" y="6473314"/>
            <a:ext cx="113247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693CBB-8F1B-5F69-7717-C1E9AE53E3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0269" y="6473314"/>
            <a:ext cx="69698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8DADB0-5887-47F5-BCEB-9E4FD21F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70" y="210345"/>
            <a:ext cx="11345332" cy="410369"/>
          </a:xfrm>
        </p:spPr>
        <p:txBody>
          <a:bodyPr wrap="square" anchor="t">
            <a:normAutofit/>
          </a:bodyPr>
          <a:lstStyle/>
          <a:p>
            <a:r>
              <a:rPr lang="en-US" noProof="0" dirty="0" err="1"/>
              <a:t>WoT.Net.Core</a:t>
            </a:r>
            <a:endParaRPr lang="en-US" noProof="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CEC2C7F-4FBC-A182-3D5D-1412C6FDE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758179"/>
              </p:ext>
            </p:extLst>
          </p:nvPr>
        </p:nvGraphicFramePr>
        <p:xfrm>
          <a:off x="6196239" y="1472602"/>
          <a:ext cx="5574548" cy="4048029"/>
        </p:xfrm>
        <a:graphic>
          <a:graphicData uri="http://schemas.openxmlformats.org/drawingml/2006/table">
            <a:tbl>
              <a:tblPr firstRow="1" bandRow="1">
                <a:noFill/>
                <a:tableStyleId>{0505E3EF-67EA-436B-97B2-0124C06EBD24}</a:tableStyleId>
              </a:tblPr>
              <a:tblGrid>
                <a:gridCol w="3124698">
                  <a:extLst>
                    <a:ext uri="{9D8B030D-6E8A-4147-A177-3AD203B41FA5}">
                      <a16:colId xmlns:a16="http://schemas.microsoft.com/office/drawing/2014/main" val="190506654"/>
                    </a:ext>
                  </a:extLst>
                </a:gridCol>
                <a:gridCol w="2449850">
                  <a:extLst>
                    <a:ext uri="{9D8B030D-6E8A-4147-A177-3AD203B41FA5}">
                      <a16:colId xmlns:a16="http://schemas.microsoft.com/office/drawing/2014/main" val="3043424155"/>
                    </a:ext>
                  </a:extLst>
                </a:gridCol>
              </a:tblGrid>
              <a:tr h="541169">
                <a:tc>
                  <a:txBody>
                    <a:bodyPr/>
                    <a:lstStyle/>
                    <a:p>
                      <a:r>
                        <a:rPr lang="en-US" sz="2100" b="0" cap="none" spc="60" noProof="0" dirty="0">
                          <a:solidFill>
                            <a:schemeClr val="bg1"/>
                          </a:solidFill>
                        </a:rPr>
                        <a:t>JSON Schema Types</a:t>
                      </a:r>
                    </a:p>
                  </a:txBody>
                  <a:tcPr marL="101714" marR="101714" marT="120568" marB="5085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cap="none" spc="60" noProof="0" dirty="0">
                          <a:solidFill>
                            <a:schemeClr val="bg1"/>
                          </a:solidFill>
                        </a:rPr>
                        <a:t>C#</a:t>
                      </a:r>
                    </a:p>
                  </a:txBody>
                  <a:tcPr marL="101714" marR="101714" marT="120568" marB="5085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37111"/>
                  </a:ext>
                </a:extLst>
              </a:tr>
              <a:tr h="500980"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“null”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867961"/>
                  </a:ext>
                </a:extLst>
              </a:tr>
              <a:tr h="500980"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en-US" sz="1800" cap="none" spc="0" noProof="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”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bool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58853"/>
                  </a:ext>
                </a:extLst>
              </a:tr>
              <a:tr h="500980"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“integer”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integer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88894"/>
                  </a:ext>
                </a:extLst>
              </a:tr>
              <a:tr h="500980"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“number”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36616"/>
                  </a:ext>
                </a:extLst>
              </a:tr>
              <a:tr h="500980"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“string”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685024"/>
                  </a:ext>
                </a:extLst>
              </a:tr>
              <a:tr h="500980"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“array”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List&lt;T&gt;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982585"/>
                  </a:ext>
                </a:extLst>
              </a:tr>
              <a:tr h="500980"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“object”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Dictionary&lt;</a:t>
                      </a:r>
                      <a:r>
                        <a:rPr lang="en-US" sz="1800" cap="none" spc="0" noProof="0" dirty="0" err="1">
                          <a:solidFill>
                            <a:schemeClr val="tx1"/>
                          </a:solidFill>
                        </a:rPr>
                        <a:t>string,T</a:t>
                      </a:r>
                      <a:r>
                        <a:rPr lang="en-US" sz="1800" cap="none" spc="0" noProof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</a:txBody>
                  <a:tcPr marL="101714" marR="101714" marT="120568" marB="508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049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7C0A971-50FE-C17C-62F8-7AE32552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136" y="3128482"/>
            <a:ext cx="2195820" cy="22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24F05-4F3B-6DA5-FB19-4A8A042EC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E46A06D-966B-3293-F5EB-E56721F034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270" y="699752"/>
            <a:ext cx="11769672" cy="3944167"/>
          </a:xfrm>
        </p:spPr>
        <p:txBody>
          <a:bodyPr wrap="square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800" noProof="0" dirty="0"/>
              <a:t>Documentation: </a:t>
            </a:r>
            <a:br>
              <a:rPr lang="en-US" sz="1800" noProof="0" dirty="0"/>
            </a:br>
            <a:r>
              <a:rPr lang="en-US" sz="1800" noProof="0" dirty="0">
                <a:hlinkClick r:id="rId3"/>
              </a:rPr>
              <a:t>https://tum-esi.github.io/WoT.Net/api/WoT.Binding.Http.html</a:t>
            </a:r>
            <a:endParaRPr lang="en-US" sz="1800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1FDD0E-8E97-832B-F5FE-97FB5CE73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384750" y="6473314"/>
            <a:ext cx="113247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E00DD-91A0-569C-2282-D232CB08B3A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0269" y="6473314"/>
            <a:ext cx="69698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65E6F06-B7FB-4309-E4D4-B27D8026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70" y="210345"/>
            <a:ext cx="11345332" cy="410369"/>
          </a:xfrm>
        </p:spPr>
        <p:txBody>
          <a:bodyPr wrap="square" anchor="t">
            <a:normAutofit/>
          </a:bodyPr>
          <a:lstStyle/>
          <a:p>
            <a:r>
              <a:rPr lang="en-US" noProof="0" dirty="0" err="1"/>
              <a:t>WoT.Net.Binding.Http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0F70F-E93C-EA78-9DCD-115182C9C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81" y="3429000"/>
            <a:ext cx="2196837" cy="21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8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293B89-95CF-4207-A77E-B1280CA71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b="1" noProof="0" dirty="0">
                <a:solidFill>
                  <a:schemeClr val="tx2"/>
                </a:solidFill>
              </a:rPr>
              <a:t>Interaction: XR Application</a:t>
            </a:r>
            <a:endParaRPr lang="en-US" sz="18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 in Unity,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Device and platform agnostic (</a:t>
            </a:r>
            <a:r>
              <a:rPr lang="en-US" sz="1800" noProof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OpenXR</a:t>
            </a: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Mixed Reality Tool Kit 3 (MRTK3)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Canvas Based UI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QR Code Detection and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specific prefabs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3524BC-90C9-4DD7-9240-3399F9E0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285556"/>
            <a:ext cx="11771392" cy="410369"/>
          </a:xfrm>
        </p:spPr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Project Details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F18C6AE-9569-7B0C-E581-C6257EF2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686" y="695925"/>
            <a:ext cx="4749800" cy="3149600"/>
          </a:xfrm>
          <a:prstGeom prst="rect">
            <a:avLst/>
          </a:prstGeom>
        </p:spPr>
      </p:pic>
      <p:pic>
        <p:nvPicPr>
          <p:cNvPr id="9" name="Picture 8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C0CCEF9-17A6-2FE5-0C67-028CFB8D2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256" y="4076413"/>
            <a:ext cx="6295475" cy="2154081"/>
          </a:xfrm>
          <a:prstGeom prst="rect">
            <a:avLst/>
          </a:prstGeom>
        </p:spPr>
      </p:pic>
      <p:pic>
        <p:nvPicPr>
          <p:cNvPr id="11" name="Picture 10" descr="A black rectangular device with colorful lines&#10;&#10;Description automatically generated with medium confidence">
            <a:extLst>
              <a:ext uri="{FF2B5EF4-FFF2-40B4-BE49-F238E27FC236}">
                <a16:creationId xmlns:a16="http://schemas.microsoft.com/office/drawing/2014/main" id="{D36E1D53-4FE6-5730-4D2E-18FB41AB1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19" y="4261994"/>
            <a:ext cx="47371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1F4CF-8A36-E7DD-3AE4-3015847FD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CE9EB-7C74-9057-45AB-2B44441144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E159CA-049C-A4F7-7520-440A2CA9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UI Prefabs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801B1A-A65B-6E11-9E05-61DED6FFA015}"/>
              </a:ext>
            </a:extLst>
          </p:cNvPr>
          <p:cNvGrpSpPr/>
          <p:nvPr/>
        </p:nvGrpSpPr>
        <p:grpSpPr>
          <a:xfrm>
            <a:off x="9141864" y="838771"/>
            <a:ext cx="2781809" cy="5530239"/>
            <a:chOff x="10451943" y="517632"/>
            <a:chExt cx="3079434" cy="61219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D1A9CF-D1CE-92E8-111F-37EA5C6F0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5665" y="2381853"/>
              <a:ext cx="3058517" cy="14450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6C49E7-2DF2-1B26-F85C-AAB32B6D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1943" y="4885814"/>
              <a:ext cx="3058515" cy="175373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AD71A47-6BA9-DF3D-707E-4E3C66DC2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1944" y="517632"/>
              <a:ext cx="3079433" cy="174934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2E7D9EA-2BAB-AFD1-B038-F145F3EE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944" y="3917132"/>
              <a:ext cx="3058516" cy="87386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51543E-C8FB-48B6-C448-3BE5BB22AC4D}"/>
              </a:ext>
            </a:extLst>
          </p:cNvPr>
          <p:cNvGrpSpPr/>
          <p:nvPr/>
        </p:nvGrpSpPr>
        <p:grpSpPr>
          <a:xfrm>
            <a:off x="3142788" y="838771"/>
            <a:ext cx="2788552" cy="5284665"/>
            <a:chOff x="3688171" y="790764"/>
            <a:chExt cx="3112724" cy="58990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9FBF73-B48C-0404-6405-353DDE4A3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16198" y="3522274"/>
              <a:ext cx="3084697" cy="13086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6A0286C-2B81-7473-FAB3-A078E99B2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8171" y="790764"/>
              <a:ext cx="3084698" cy="614782"/>
            </a:xfrm>
            <a:prstGeom prst="rect">
              <a:avLst/>
            </a:prstGeom>
          </p:spPr>
        </p:pic>
        <p:pic>
          <p:nvPicPr>
            <p:cNvPr id="26" name="Picture 25" descr="A blue background with white text&#10;&#10;Description automatically generated">
              <a:extLst>
                <a:ext uri="{FF2B5EF4-FFF2-40B4-BE49-F238E27FC236}">
                  <a16:creationId xmlns:a16="http://schemas.microsoft.com/office/drawing/2014/main" id="{4F90FC4A-A9CF-9B7C-00A0-8EEBEF1D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16197" y="2521384"/>
              <a:ext cx="3084698" cy="89521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0E1BECC-0A0E-A83C-8691-3AD1C88C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00261" y="4936614"/>
              <a:ext cx="3100634" cy="1753162"/>
            </a:xfrm>
            <a:prstGeom prst="rect">
              <a:avLst/>
            </a:prstGeom>
          </p:spPr>
        </p:pic>
        <p:pic>
          <p:nvPicPr>
            <p:cNvPr id="40" name="Picture 39" descr="A blue background with white text&#10;&#10;Description automatically generated">
              <a:extLst>
                <a:ext uri="{FF2B5EF4-FFF2-40B4-BE49-F238E27FC236}">
                  <a16:creationId xmlns:a16="http://schemas.microsoft.com/office/drawing/2014/main" id="{1A8F3D13-78DF-AE4B-C1EC-48ECC193B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16197" y="1511227"/>
              <a:ext cx="3084698" cy="90447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E25CC2-52B9-DEFA-9884-1E61FB034420}"/>
              </a:ext>
            </a:extLst>
          </p:cNvPr>
          <p:cNvGrpSpPr/>
          <p:nvPr/>
        </p:nvGrpSpPr>
        <p:grpSpPr>
          <a:xfrm>
            <a:off x="157359" y="838771"/>
            <a:ext cx="2788552" cy="4532904"/>
            <a:chOff x="195727" y="805166"/>
            <a:chExt cx="3124222" cy="507854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5815AF-30EA-5171-1830-59350E97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1663" y="1715373"/>
              <a:ext cx="3084698" cy="808610"/>
            </a:xfrm>
            <a:prstGeom prst="rect">
              <a:avLst/>
            </a:prstGeom>
          </p:spPr>
        </p:pic>
        <p:pic>
          <p:nvPicPr>
            <p:cNvPr id="18" name="Picture 17" descr="A blue background with white text&#10;&#10;Description automatically generated">
              <a:extLst>
                <a:ext uri="{FF2B5EF4-FFF2-40B4-BE49-F238E27FC236}">
                  <a16:creationId xmlns:a16="http://schemas.microsoft.com/office/drawing/2014/main" id="{BEA2980D-ED08-EFC8-7D23-89042B79E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1663" y="805166"/>
              <a:ext cx="3084698" cy="79363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C87CC9-FE64-0BCB-BC1F-0AD198EF6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9767" b="-3743"/>
            <a:stretch/>
          </p:blipFill>
          <p:spPr>
            <a:xfrm>
              <a:off x="211663" y="3550761"/>
              <a:ext cx="3090400" cy="63359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F455AF0-9256-A319-C0C3-86A23CFE9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5727" y="4300923"/>
              <a:ext cx="3100634" cy="82307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A2E802-81B2-34BC-6B8A-B4339467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5251" y="2640554"/>
              <a:ext cx="3084698" cy="793636"/>
            </a:xfrm>
            <a:prstGeom prst="rect">
              <a:avLst/>
            </a:prstGeom>
          </p:spPr>
        </p:pic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416F136F-33E0-E062-4694-8575D8A2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69" y="5240573"/>
              <a:ext cx="3084698" cy="643142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AF30243-7DFD-CB05-567D-AE710B955A87}"/>
              </a:ext>
            </a:extLst>
          </p:cNvPr>
          <p:cNvGrpSpPr/>
          <p:nvPr/>
        </p:nvGrpSpPr>
        <p:grpSpPr>
          <a:xfrm>
            <a:off x="6128217" y="838771"/>
            <a:ext cx="2816770" cy="5369529"/>
            <a:chOff x="7139952" y="738201"/>
            <a:chExt cx="3095666" cy="59011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71761E-3281-2921-C2B9-3CB324A5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156032" y="2839375"/>
              <a:ext cx="3079586" cy="185064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5E93D4C-E260-60A9-4F1E-D0764530F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139952" y="5662598"/>
              <a:ext cx="3079586" cy="97678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B2D062C-A44E-1890-FD76-7801AF3B1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41448" y="4825543"/>
              <a:ext cx="3079586" cy="75684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4246E75-9265-A716-FFA0-F99F916B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145034" y="738201"/>
              <a:ext cx="3084698" cy="1955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42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293B89-95CF-4207-A77E-B1280CA71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u="none" strike="noStrike" noProof="0" dirty="0">
              <a:solidFill>
                <a:srgbClr val="172B4D"/>
              </a:solidFill>
              <a:effectLst/>
              <a:latin typeface="Arial" panose="020B0604020202020204" pitchFamily="34" charset="0"/>
            </a:endParaRPr>
          </a:p>
          <a:p>
            <a:endParaRPr lang="en-US" noProof="0" dirty="0">
              <a:solidFill>
                <a:srgbClr val="172B4D"/>
              </a:solidFill>
              <a:latin typeface="Arial" panose="020B0604020202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3524BC-90C9-4DD7-9240-3399F9E0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E11DE-AA45-834E-08AB-131FC8E0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8118" y="839236"/>
            <a:ext cx="7769290" cy="5179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CE294A-49F4-DECC-CF09-551FACB0061F}"/>
              </a:ext>
            </a:extLst>
          </p:cNvPr>
          <p:cNvSpPr txBox="1"/>
          <p:nvPr/>
        </p:nvSpPr>
        <p:spPr>
          <a:xfrm>
            <a:off x="5021643" y="6115989"/>
            <a:ext cx="1776127" cy="14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900" noProof="0" dirty="0">
                <a:latin typeface="+mn-lt"/>
              </a:rPr>
              <a:t>Foto: Tim </a:t>
            </a:r>
            <a:r>
              <a:rPr lang="en-US" sz="900" noProof="0" dirty="0" err="1">
                <a:latin typeface="+mn-lt"/>
              </a:rPr>
              <a:t>Reckmann</a:t>
            </a:r>
            <a:r>
              <a:rPr lang="en-US" sz="900" noProof="0" dirty="0">
                <a:latin typeface="+mn-lt"/>
              </a:rPr>
              <a:t> via ccnull.de</a:t>
            </a:r>
          </a:p>
        </p:txBody>
      </p:sp>
    </p:spTree>
    <p:extLst>
      <p:ext uri="{BB962C8B-B14F-4D97-AF65-F5344CB8AC3E}">
        <p14:creationId xmlns:p14="http://schemas.microsoft.com/office/powerpoint/2010/main" val="2530343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293B89-95CF-4207-A77E-B1280CA7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655749"/>
            <a:ext cx="11771392" cy="5546501"/>
          </a:xfrm>
        </p:spPr>
        <p:txBody>
          <a:bodyPr/>
          <a:lstStyle/>
          <a:p>
            <a:endParaRPr lang="en-US" noProof="0" dirty="0">
              <a:solidFill>
                <a:srgbClr val="172B4D"/>
              </a:solidFill>
              <a:latin typeface="Arial" panose="020B0604020202020204" pitchFamily="34" charset="0"/>
            </a:endParaRPr>
          </a:p>
          <a:p>
            <a:endParaRPr lang="en-US" sz="1800" noProof="0" dirty="0">
              <a:latin typeface="Arial" panose="020B0604020202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b="0" i="0" u="none" strike="noStrike" noProof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3524BC-90C9-4DD7-9240-3399F9E0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277281"/>
            <a:ext cx="11771392" cy="410369"/>
          </a:xfrm>
        </p:spPr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Application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03826-8304-0FE5-FEBA-90DA8D4C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5" y="1177910"/>
            <a:ext cx="1798108" cy="1285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28B39C-9211-E4EE-DFD0-7876C2C2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142" y="753366"/>
            <a:ext cx="2279038" cy="1645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8365AB-CD84-AC9B-7845-724315E36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81" y="2506272"/>
            <a:ext cx="578155" cy="559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D89E74-BA2C-D7AD-D4F8-266842C39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347" y="2528071"/>
            <a:ext cx="578155" cy="55994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B7D270-F6A2-A474-8BAD-4B52289C0A4E}"/>
              </a:ext>
            </a:extLst>
          </p:cNvPr>
          <p:cNvCxnSpPr>
            <a:cxnSpLocks/>
          </p:cNvCxnSpPr>
          <p:nvPr/>
        </p:nvCxnSpPr>
        <p:spPr>
          <a:xfrm>
            <a:off x="1424258" y="3359080"/>
            <a:ext cx="883588" cy="988960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F7978C6-9D67-576C-B233-DBE38E27E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182524"/>
            <a:ext cx="5804653" cy="305419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FCA82D-1DBE-C65F-5AD2-2853C2670A98}"/>
              </a:ext>
            </a:extLst>
          </p:cNvPr>
          <p:cNvCxnSpPr>
            <a:cxnSpLocks/>
          </p:cNvCxnSpPr>
          <p:nvPr/>
        </p:nvCxnSpPr>
        <p:spPr>
          <a:xfrm flipH="1">
            <a:off x="2723949" y="3351505"/>
            <a:ext cx="883588" cy="988960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AFB5C-8F06-5BE7-093B-82FACF917B76}"/>
              </a:ext>
            </a:extLst>
          </p:cNvPr>
          <p:cNvCxnSpPr>
            <a:cxnSpLocks/>
          </p:cNvCxnSpPr>
          <p:nvPr/>
        </p:nvCxnSpPr>
        <p:spPr>
          <a:xfrm>
            <a:off x="3850972" y="6010005"/>
            <a:ext cx="231610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05F3A6-A827-53B9-F43A-E50110ED4E98}"/>
              </a:ext>
            </a:extLst>
          </p:cNvPr>
          <p:cNvCxnSpPr>
            <a:cxnSpLocks/>
          </p:cNvCxnSpPr>
          <p:nvPr/>
        </p:nvCxnSpPr>
        <p:spPr>
          <a:xfrm flipV="1">
            <a:off x="6157651" y="5127816"/>
            <a:ext cx="0" cy="759870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CE3191-7E9A-AD78-EACC-D574894BDC31}"/>
              </a:ext>
            </a:extLst>
          </p:cNvPr>
          <p:cNvCxnSpPr>
            <a:cxnSpLocks/>
          </p:cNvCxnSpPr>
          <p:nvPr/>
        </p:nvCxnSpPr>
        <p:spPr>
          <a:xfrm flipV="1">
            <a:off x="9219186" y="4340465"/>
            <a:ext cx="0" cy="1547221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0EC05C6-6A57-BE47-D674-443FD33CE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6309" y="4148379"/>
            <a:ext cx="4048481" cy="864149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1D3B84-6413-9A56-4FDA-EFC53AAB9751}"/>
              </a:ext>
            </a:extLst>
          </p:cNvPr>
          <p:cNvCxnSpPr>
            <a:cxnSpLocks/>
          </p:cNvCxnSpPr>
          <p:nvPr/>
        </p:nvCxnSpPr>
        <p:spPr>
          <a:xfrm>
            <a:off x="7706873" y="5127816"/>
            <a:ext cx="0" cy="759870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72D985-C528-A799-9196-2732A545744D}"/>
              </a:ext>
            </a:extLst>
          </p:cNvPr>
          <p:cNvCxnSpPr>
            <a:cxnSpLocks/>
          </p:cNvCxnSpPr>
          <p:nvPr/>
        </p:nvCxnSpPr>
        <p:spPr>
          <a:xfrm>
            <a:off x="10497001" y="4348040"/>
            <a:ext cx="0" cy="1651753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3DD748-E7B5-C643-EC7C-03B721305E72}"/>
              </a:ext>
            </a:extLst>
          </p:cNvPr>
          <p:cNvCxnSpPr>
            <a:cxnSpLocks/>
          </p:cNvCxnSpPr>
          <p:nvPr/>
        </p:nvCxnSpPr>
        <p:spPr>
          <a:xfrm>
            <a:off x="7706873" y="5999793"/>
            <a:ext cx="1512313" cy="10212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FC7D11-4CCA-7587-A5C0-C5AA3536290B}"/>
              </a:ext>
            </a:extLst>
          </p:cNvPr>
          <p:cNvCxnSpPr>
            <a:cxnSpLocks/>
          </p:cNvCxnSpPr>
          <p:nvPr/>
        </p:nvCxnSpPr>
        <p:spPr>
          <a:xfrm>
            <a:off x="10646487" y="5999793"/>
            <a:ext cx="1227925" cy="10212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738F92B-3DC6-C509-0A87-AEB147AD8296}"/>
              </a:ext>
            </a:extLst>
          </p:cNvPr>
          <p:cNvCxnSpPr>
            <a:cxnSpLocks/>
          </p:cNvCxnSpPr>
          <p:nvPr/>
        </p:nvCxnSpPr>
        <p:spPr>
          <a:xfrm>
            <a:off x="5009025" y="753366"/>
            <a:ext cx="698263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81BB93-18EE-144C-E300-E3BD7D7A67C0}"/>
              </a:ext>
            </a:extLst>
          </p:cNvPr>
          <p:cNvCxnSpPr>
            <a:cxnSpLocks/>
          </p:cNvCxnSpPr>
          <p:nvPr/>
        </p:nvCxnSpPr>
        <p:spPr>
          <a:xfrm>
            <a:off x="11971732" y="844930"/>
            <a:ext cx="19929" cy="5134322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oloLens">
                <a:extLst>
                  <a:ext uri="{FF2B5EF4-FFF2-40B4-BE49-F238E27FC236}">
                    <a16:creationId xmlns:a16="http://schemas.microsoft.com/office/drawing/2014/main" id="{46C778CD-2370-61C7-56CD-F723A0DD82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4559683"/>
                  </p:ext>
                </p:extLst>
              </p:nvPr>
            </p:nvGraphicFramePr>
            <p:xfrm>
              <a:off x="275621" y="4267556"/>
              <a:ext cx="3364348" cy="208112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364348" cy="2081125"/>
                    </a:xfrm>
                    <a:prstGeom prst="rect">
                      <a:avLst/>
                    </a:prstGeom>
                  </am3d:spPr>
                  <am3d:camera>
                    <am3d:pos x="0" y="0" z="5821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65084" d="1000000"/>
                    <am3d:preTrans dx="-2829569" dy="64595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374278" ay="3613468" az="1043001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548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oloLens">
                <a:extLst>
                  <a:ext uri="{FF2B5EF4-FFF2-40B4-BE49-F238E27FC236}">
                    <a16:creationId xmlns:a16="http://schemas.microsoft.com/office/drawing/2014/main" id="{46C778CD-2370-61C7-56CD-F723A0DD82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621" y="4267556"/>
                <a:ext cx="3364348" cy="2081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735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3524BC-90C9-4DD7-9240-3399F9E0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277281"/>
            <a:ext cx="11771392" cy="410369"/>
          </a:xfrm>
        </p:spPr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Application Flow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5A3B19-FE87-5BC8-704F-73D206DAB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noProof="0" dirty="0"/>
          </a:p>
          <a:p>
            <a:pPr algn="ctr"/>
            <a:endParaRPr lang="en-US" dirty="0"/>
          </a:p>
          <a:p>
            <a:pPr algn="ctr"/>
            <a:endParaRPr lang="en-US" noProof="0" dirty="0"/>
          </a:p>
          <a:p>
            <a:pPr algn="ctr"/>
            <a:endParaRPr lang="en-US" dirty="0"/>
          </a:p>
          <a:p>
            <a:pPr algn="ctr"/>
            <a:endParaRPr lang="en-US" noProof="0" dirty="0"/>
          </a:p>
          <a:p>
            <a:pPr algn="ctr"/>
            <a:endParaRPr lang="en-US" dirty="0"/>
          </a:p>
          <a:p>
            <a:pPr algn="ctr"/>
            <a:endParaRPr lang="en-US" noProof="0" dirty="0"/>
          </a:p>
          <a:p>
            <a:pPr algn="ctr"/>
            <a:endParaRPr lang="en-US" dirty="0"/>
          </a:p>
          <a:p>
            <a:pPr algn="ctr"/>
            <a:endParaRPr lang="en-US" noProof="0" dirty="0"/>
          </a:p>
          <a:p>
            <a:pPr algn="ctr"/>
            <a:r>
              <a:rPr lang="en-US" noProof="0" dirty="0"/>
              <a:t>Demo Video: Please see the video on the WoT CG YouTube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6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37003-7797-81CD-3DF2-395D7380B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1FA819-CA39-275A-D587-F6BF873E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811369"/>
            <a:ext cx="5875731" cy="5546501"/>
          </a:xfrm>
        </p:spPr>
        <p:txBody>
          <a:bodyPr anchor="ctr"/>
          <a:lstStyle/>
          <a:p>
            <a:r>
              <a:rPr lang="en-US" sz="240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could we design an accessible, scalable, low-code IoT orchestration framework using the Web of Things (WoT) standard?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85DD39-4509-2C6A-99C0-0F0F2E8F6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3F2A71-359D-3BC2-5D32-36E7A060A5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C7E2222-C1C0-30E0-661F-E1BE88E3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285556"/>
            <a:ext cx="11771392" cy="410369"/>
          </a:xfrm>
        </p:spPr>
        <p:txBody>
          <a:bodyPr/>
          <a:lstStyle/>
          <a:p>
            <a:r>
              <a:rPr lang="en-US" noProof="0" dirty="0" err="1">
                <a:solidFill>
                  <a:schemeClr val="tx2"/>
                </a:solidFill>
              </a:rPr>
              <a:t>HoloWoT</a:t>
            </a:r>
            <a:r>
              <a:rPr lang="en-US" noProof="0" dirty="0">
                <a:solidFill>
                  <a:schemeClr val="tx2"/>
                </a:solidFill>
              </a:rPr>
              <a:t> 2.0 – Bring Mashup to Mixed Reality</a:t>
            </a:r>
          </a:p>
        </p:txBody>
      </p:sp>
    </p:spTree>
    <p:extLst>
      <p:ext uri="{BB962C8B-B14F-4D97-AF65-F5344CB8AC3E}">
        <p14:creationId xmlns:p14="http://schemas.microsoft.com/office/powerpoint/2010/main" val="1688601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BDB37-5E5E-22B2-4C2C-242CC5B9F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D87B-13FF-5B69-4F90-03CF279DAC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384750" y="6473314"/>
            <a:ext cx="113247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E94E-C1FC-B454-6EF4-7B24CEE970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6969867" cy="365125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5D9E98-0564-4A14-625A-356D59411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270" y="845086"/>
            <a:ext cx="11345332" cy="71495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br>
              <a:rPr lang="en-US" noProof="0" dirty="0"/>
            </a:b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D620A0-1582-FFE8-24B3-7A1B2C8A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70" y="210345"/>
            <a:ext cx="11345332" cy="410369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Approach – UI Improvements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1E79119-AF7C-3C35-B866-3C46093D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44" y="1560037"/>
            <a:ext cx="8353425" cy="42862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3F4B606-3594-CF16-4B0B-01FEDA2D7540}"/>
              </a:ext>
            </a:extLst>
          </p:cNvPr>
          <p:cNvSpPr/>
          <p:nvPr/>
        </p:nvSpPr>
        <p:spPr>
          <a:xfrm>
            <a:off x="3646714" y="2451305"/>
            <a:ext cx="2128279" cy="1981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5DCAF5-894E-F0FB-4D6F-E52F7F5AFDF4}"/>
              </a:ext>
            </a:extLst>
          </p:cNvPr>
          <p:cNvSpPr/>
          <p:nvPr/>
        </p:nvSpPr>
        <p:spPr>
          <a:xfrm>
            <a:off x="3616716" y="4606675"/>
            <a:ext cx="4895912" cy="442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FD1144-3A6D-0D84-9A54-C75584FCCCD6}"/>
              </a:ext>
            </a:extLst>
          </p:cNvPr>
          <p:cNvSpPr/>
          <p:nvPr/>
        </p:nvSpPr>
        <p:spPr>
          <a:xfrm>
            <a:off x="6815786" y="2799649"/>
            <a:ext cx="1696842" cy="1491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CD2FCD-C93B-EA2B-C99D-1CEE36C71825}"/>
              </a:ext>
            </a:extLst>
          </p:cNvPr>
          <p:cNvCxnSpPr>
            <a:cxnSpLocks/>
          </p:cNvCxnSpPr>
          <p:nvPr/>
        </p:nvCxnSpPr>
        <p:spPr>
          <a:xfrm flipH="1">
            <a:off x="5774993" y="3431019"/>
            <a:ext cx="3754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24208-0A05-AC8B-8278-4655AA9A32A0}"/>
              </a:ext>
            </a:extLst>
          </p:cNvPr>
          <p:cNvSpPr/>
          <p:nvPr/>
        </p:nvSpPr>
        <p:spPr>
          <a:xfrm>
            <a:off x="8917563" y="2735692"/>
            <a:ext cx="319823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Separation of concerns!</a:t>
            </a:r>
          </a:p>
        </p:txBody>
      </p:sp>
    </p:spTree>
    <p:extLst>
      <p:ext uri="{BB962C8B-B14F-4D97-AF65-F5344CB8AC3E}">
        <p14:creationId xmlns:p14="http://schemas.microsoft.com/office/powerpoint/2010/main" val="41295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B9E3F-F785-8136-3715-2523134E6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15B62-C527-D243-AC8C-FD3F3BC5F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FBBDB-CA0A-F548-73C3-BD772EBC6F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A67D95-ABEB-B39F-B598-393A3A42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Approach – UI Improvements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F0165A-4B13-0C7B-0E62-C04C3D2EFE9D}"/>
              </a:ext>
            </a:extLst>
          </p:cNvPr>
          <p:cNvSpPr/>
          <p:nvPr/>
        </p:nvSpPr>
        <p:spPr>
          <a:xfrm>
            <a:off x="674914" y="1890826"/>
            <a:ext cx="2193471" cy="231865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D4FF8-D239-085A-3997-6FC35F60C5A2}"/>
              </a:ext>
            </a:extLst>
          </p:cNvPr>
          <p:cNvSpPr txBox="1"/>
          <p:nvPr/>
        </p:nvSpPr>
        <p:spPr>
          <a:xfrm>
            <a:off x="674914" y="1303140"/>
            <a:ext cx="2950029" cy="32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u="sng" noProof="0" dirty="0">
                <a:solidFill>
                  <a:schemeClr val="tx2"/>
                </a:solidFill>
                <a:latin typeface="+mn-lt"/>
              </a:rPr>
              <a:t>Sticky Scrollable Panel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231B52-0D0F-8238-4F6B-B1549733A1F3}"/>
              </a:ext>
            </a:extLst>
          </p:cNvPr>
          <p:cNvSpPr/>
          <p:nvPr/>
        </p:nvSpPr>
        <p:spPr>
          <a:xfrm>
            <a:off x="4528457" y="1890826"/>
            <a:ext cx="2193471" cy="231865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E0D8A5-DFE9-9897-77EA-F909B6B69063}"/>
              </a:ext>
            </a:extLst>
          </p:cNvPr>
          <p:cNvSpPr txBox="1"/>
          <p:nvPr/>
        </p:nvSpPr>
        <p:spPr>
          <a:xfrm>
            <a:off x="4528457" y="1303140"/>
            <a:ext cx="2950029" cy="32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u="sng" noProof="0" dirty="0">
                <a:solidFill>
                  <a:schemeClr val="tx2"/>
                </a:solidFill>
                <a:latin typeface="+mn-lt"/>
              </a:rPr>
              <a:t>Nested Data Structures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98B6A8-FC5D-ADFA-FB31-D83CF8FB57FB}"/>
              </a:ext>
            </a:extLst>
          </p:cNvPr>
          <p:cNvSpPr/>
          <p:nvPr/>
        </p:nvSpPr>
        <p:spPr>
          <a:xfrm>
            <a:off x="8382000" y="1890826"/>
            <a:ext cx="2193471" cy="231865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111CF7-D30D-928B-D235-F2D48714B553}"/>
              </a:ext>
            </a:extLst>
          </p:cNvPr>
          <p:cNvSpPr txBox="1"/>
          <p:nvPr/>
        </p:nvSpPr>
        <p:spPr>
          <a:xfrm>
            <a:off x="8382000" y="1367216"/>
            <a:ext cx="2950029" cy="32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u="sng" noProof="0" dirty="0">
                <a:solidFill>
                  <a:schemeClr val="tx2"/>
                </a:solidFill>
                <a:latin typeface="+mn-lt"/>
              </a:rPr>
              <a:t>Selecting an Input</a:t>
            </a:r>
          </a:p>
        </p:txBody>
      </p:sp>
      <p:pic>
        <p:nvPicPr>
          <p:cNvPr id="21" name="Picture 20" descr="A screen shot of a blue screen&#10;&#10;Description automatically generated">
            <a:extLst>
              <a:ext uri="{FF2B5EF4-FFF2-40B4-BE49-F238E27FC236}">
                <a16:creationId xmlns:a16="http://schemas.microsoft.com/office/drawing/2014/main" id="{453EEBFE-2465-DBD4-1655-E5B86FA1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85" y="1971026"/>
            <a:ext cx="1878127" cy="2158255"/>
          </a:xfrm>
          <a:prstGeom prst="round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C5F19C-20CC-5DC2-DC84-2695E53D9034}"/>
              </a:ext>
            </a:extLst>
          </p:cNvPr>
          <p:cNvSpPr/>
          <p:nvPr/>
        </p:nvSpPr>
        <p:spPr>
          <a:xfrm>
            <a:off x="1771649" y="3429000"/>
            <a:ext cx="2193471" cy="231865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noProof="0" dirty="0"/>
          </a:p>
        </p:txBody>
      </p:sp>
      <p:pic>
        <p:nvPicPr>
          <p:cNvPr id="23" name="Picture 22" descr="A screen shot of a computer&#10;&#10;Description automatically generated">
            <a:extLst>
              <a:ext uri="{FF2B5EF4-FFF2-40B4-BE49-F238E27FC236}">
                <a16:creationId xmlns:a16="http://schemas.microsoft.com/office/drawing/2014/main" id="{82B7743E-F70F-444D-B8F0-EE37B581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680" y="3509200"/>
            <a:ext cx="2001405" cy="2158255"/>
          </a:xfrm>
          <a:prstGeom prst="round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72CD1B1-B863-B97B-AAF0-ADB39054F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56" y="2050420"/>
            <a:ext cx="1975758" cy="2031504"/>
          </a:xfrm>
          <a:prstGeom prst="round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47AEBD-86D9-FA4B-41BA-F436179F4BCC}"/>
              </a:ext>
            </a:extLst>
          </p:cNvPr>
          <p:cNvSpPr/>
          <p:nvPr/>
        </p:nvSpPr>
        <p:spPr>
          <a:xfrm>
            <a:off x="9478735" y="3429000"/>
            <a:ext cx="2193471" cy="231865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noProof="0" dirty="0"/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35803136-553A-936B-321F-3056CB99D0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0" t="10169" r="14392" b="8207"/>
          <a:stretch/>
        </p:blipFill>
        <p:spPr>
          <a:xfrm>
            <a:off x="9579819" y="3590084"/>
            <a:ext cx="2010743" cy="2030014"/>
          </a:xfrm>
          <a:prstGeom prst="roundRect">
            <a:avLst/>
          </a:prstGeom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B0071DFA-A946-1F88-5CC0-332A3F86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597" y="2050420"/>
            <a:ext cx="2061190" cy="2031504"/>
          </a:xfrm>
          <a:prstGeom prst="round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E212DC-E0D4-904D-E7C9-14D023BD1171}"/>
              </a:ext>
            </a:extLst>
          </p:cNvPr>
          <p:cNvSpPr/>
          <p:nvPr/>
        </p:nvSpPr>
        <p:spPr>
          <a:xfrm>
            <a:off x="5625192" y="3429000"/>
            <a:ext cx="2193471" cy="231865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noProof="0" dirty="0"/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1C928BBD-1EEB-12B3-D578-AF5194ED4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679" y="3548410"/>
            <a:ext cx="1975127" cy="20064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/>
      <p:bldP spid="17" grpId="0" animBg="1"/>
      <p:bldP spid="19" grpId="0"/>
      <p:bldP spid="10" grpId="0" animBg="1"/>
      <p:bldP spid="18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E803-7B59-144D-2498-B60218388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85E5E92-EE0C-E56F-842A-227438DBEB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477965"/>
              </p:ext>
            </p:extLst>
          </p:nvPr>
        </p:nvGraphicFramePr>
        <p:xfrm>
          <a:off x="1624920" y="773651"/>
          <a:ext cx="11771312" cy="5546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67EBD-1AB5-0200-A132-3A3DC89B8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94FEC-3189-916E-3C1A-76E1E1FAD6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7AAEAA-CF0E-CC52-FBB9-86795DCE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Approach – Mashup Creation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8BF77672-7485-3359-0608-5D8E16A3555E}"/>
              </a:ext>
            </a:extLst>
          </p:cNvPr>
          <p:cNvSpPr/>
          <p:nvPr/>
        </p:nvSpPr>
        <p:spPr>
          <a:xfrm>
            <a:off x="3374571" y="1752600"/>
            <a:ext cx="3918858" cy="3156857"/>
          </a:xfrm>
          <a:prstGeom prst="arc">
            <a:avLst>
              <a:gd name="adj1" fmla="val 8423192"/>
              <a:gd name="adj2" fmla="val 18327003"/>
            </a:avLst>
          </a:prstGeom>
          <a:ln w="85725" cap="rnd">
            <a:prstDash val="sysDot"/>
            <a:headEnd type="triangl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53292-3E3C-B88E-C7ED-1B66D13F5C72}"/>
              </a:ext>
            </a:extLst>
          </p:cNvPr>
          <p:cNvSpPr txBox="1"/>
          <p:nvPr/>
        </p:nvSpPr>
        <p:spPr>
          <a:xfrm>
            <a:off x="133815" y="5229041"/>
            <a:ext cx="3240756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Pick Object from </a:t>
            </a:r>
            <a:r>
              <a:rPr lang="en-US" sz="1600" noProof="0" dirty="0">
                <a:solidFill>
                  <a:srgbClr val="FF0000"/>
                </a:solidFill>
                <a:latin typeface="+mn-lt"/>
              </a:rPr>
              <a:t>Red</a:t>
            </a:r>
            <a:r>
              <a:rPr lang="en-US" sz="1600" noProof="0" dirty="0">
                <a:latin typeface="+mn-lt"/>
              </a:rPr>
              <a:t> Position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Drop Object at …</a:t>
            </a: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BC5F6D0-94B2-AB91-4DFF-2EB6DED6C218}"/>
              </a:ext>
            </a:extLst>
          </p:cNvPr>
          <p:cNvSpPr/>
          <p:nvPr/>
        </p:nvSpPr>
        <p:spPr>
          <a:xfrm>
            <a:off x="3612995" y="1940312"/>
            <a:ext cx="591015" cy="51295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E4580-89CC-4D53-B487-BA52564D0F13}"/>
              </a:ext>
            </a:extLst>
          </p:cNvPr>
          <p:cNvSpPr txBox="1"/>
          <p:nvPr/>
        </p:nvSpPr>
        <p:spPr>
          <a:xfrm>
            <a:off x="1918010" y="1717053"/>
            <a:ext cx="2705498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i="1" u="sng" noProof="0" dirty="0">
                <a:solidFill>
                  <a:schemeClr val="tx2"/>
                </a:solidFill>
                <a:latin typeface="+mn-lt"/>
              </a:rPr>
              <a:t>Trigger Condition</a:t>
            </a:r>
          </a:p>
          <a:p>
            <a:pPr>
              <a:lnSpc>
                <a:spcPct val="114000"/>
              </a:lnSpc>
            </a:pPr>
            <a:r>
              <a:rPr lang="en-US" sz="1600" noProof="0" dirty="0">
                <a:solidFill>
                  <a:schemeClr val="tx2"/>
                </a:solidFill>
                <a:latin typeface="+mn-lt"/>
              </a:rPr>
              <a:t>If product </a:t>
            </a:r>
            <a:r>
              <a:rPr lang="en-US" sz="1600" b="1" noProof="0" dirty="0">
                <a:solidFill>
                  <a:schemeClr val="tx2"/>
                </a:solidFill>
                <a:latin typeface="+mn-lt"/>
              </a:rPr>
              <a:t>is</a:t>
            </a:r>
            <a:r>
              <a:rPr lang="en-US" sz="1600" noProof="0" dirty="0">
                <a:latin typeface="+mn-lt"/>
              </a:rPr>
              <a:t> </a:t>
            </a:r>
            <a:r>
              <a:rPr lang="en-US" sz="1600" noProof="0" dirty="0">
                <a:solidFill>
                  <a:srgbClr val="FF0000"/>
                </a:solidFill>
                <a:latin typeface="+mn-lt"/>
              </a:rPr>
              <a:t>Red</a:t>
            </a:r>
          </a:p>
        </p:txBody>
      </p:sp>
    </p:spTree>
    <p:extLst>
      <p:ext uri="{BB962C8B-B14F-4D97-AF65-F5344CB8AC3E}">
        <p14:creationId xmlns:p14="http://schemas.microsoft.com/office/powerpoint/2010/main" val="33123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96A7C-2803-D028-3473-E3D9C0F6C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906C4-7EA6-B7A5-9E56-6EB1EF2955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8D77B-648D-4E09-09A9-524FDD7A79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A6B7C0-E8B8-D3F3-14A8-E7A77016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Approach – Mashup Creation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E11714-F044-F571-2174-EA2C4207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noProof="0" dirty="0"/>
          </a:p>
          <a:p>
            <a:pPr algn="ctr"/>
            <a:endParaRPr lang="en-US" dirty="0"/>
          </a:p>
          <a:p>
            <a:pPr algn="ctr"/>
            <a:endParaRPr lang="en-US" noProof="0" dirty="0"/>
          </a:p>
          <a:p>
            <a:pPr algn="ctr"/>
            <a:endParaRPr lang="en-US" dirty="0"/>
          </a:p>
          <a:p>
            <a:pPr algn="ctr"/>
            <a:endParaRPr lang="en-US" noProof="0" dirty="0"/>
          </a:p>
          <a:p>
            <a:pPr algn="ctr"/>
            <a:endParaRPr lang="en-US" dirty="0"/>
          </a:p>
          <a:p>
            <a:pPr algn="ctr"/>
            <a:endParaRPr lang="en-US" noProof="0" dirty="0"/>
          </a:p>
          <a:p>
            <a:pPr algn="ctr"/>
            <a:endParaRPr lang="en-US" dirty="0"/>
          </a:p>
          <a:p>
            <a:pPr algn="ctr"/>
            <a:endParaRPr lang="en-US" noProof="0" dirty="0"/>
          </a:p>
          <a:p>
            <a:pPr algn="ctr"/>
            <a:r>
              <a:rPr lang="en-US" noProof="0" dirty="0"/>
              <a:t>Demo Video: Please see the video on the WoT CG YouTube</a:t>
            </a:r>
          </a:p>
        </p:txBody>
      </p:sp>
    </p:spTree>
    <p:extLst>
      <p:ext uri="{BB962C8B-B14F-4D97-AF65-F5344CB8AC3E}">
        <p14:creationId xmlns:p14="http://schemas.microsoft.com/office/powerpoint/2010/main" val="2679312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6F8D8D-F7E4-B1C1-4B7F-355BE4A03E72}"/>
              </a:ext>
            </a:extLst>
          </p:cNvPr>
          <p:cNvSpPr txBox="1">
            <a:spLocks/>
          </p:cNvSpPr>
          <p:nvPr/>
        </p:nvSpPr>
        <p:spPr>
          <a:xfrm>
            <a:off x="631146" y="2279502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baseline="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noProof="0" dirty="0"/>
              <a:t>Thank you for your attention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0D2CE-56C6-A6C8-DECB-D1629DA33BAE}"/>
              </a:ext>
            </a:extLst>
          </p:cNvPr>
          <p:cNvSpPr txBox="1"/>
          <p:nvPr/>
        </p:nvSpPr>
        <p:spPr>
          <a:xfrm>
            <a:off x="631146" y="3355430"/>
            <a:ext cx="9158739" cy="33451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noProof="0" dirty="0">
                <a:solidFill>
                  <a:schemeClr val="bg1"/>
                </a:solidFill>
                <a:latin typeface="+mn-lt"/>
              </a:rPr>
              <a:t>Contact Details:</a:t>
            </a:r>
          </a:p>
          <a:p>
            <a:pPr>
              <a:lnSpc>
                <a:spcPct val="114000"/>
              </a:lnSpc>
            </a:pPr>
            <a:endParaRPr lang="en-US" sz="1600" noProof="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noProof="0" dirty="0">
                <a:solidFill>
                  <a:schemeClr val="bg1"/>
                </a:solidFill>
                <a:latin typeface="+mn-lt"/>
              </a:rPr>
              <a:t>Fady Salama</a:t>
            </a:r>
          </a:p>
          <a:p>
            <a:pPr>
              <a:lnSpc>
                <a:spcPct val="114000"/>
              </a:lnSpc>
            </a:pPr>
            <a:r>
              <a:rPr lang="en-US" sz="1600" noProof="0" dirty="0">
                <a:solidFill>
                  <a:schemeClr val="bg1"/>
                </a:solidFill>
                <a:latin typeface="+mn-lt"/>
              </a:rPr>
              <a:t>Research Associate</a:t>
            </a:r>
          </a:p>
          <a:p>
            <a:pPr>
              <a:lnSpc>
                <a:spcPct val="114000"/>
              </a:lnSpc>
            </a:pPr>
            <a:endParaRPr lang="en-US" sz="1600" noProof="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noProof="0" dirty="0">
                <a:solidFill>
                  <a:schemeClr val="bg1"/>
                </a:solidFill>
                <a:latin typeface="+mn-lt"/>
              </a:rPr>
              <a:t>Associate Professorship of Embedded Systems and Internet of Things</a:t>
            </a:r>
          </a:p>
          <a:p>
            <a:pPr>
              <a:lnSpc>
                <a:spcPct val="114000"/>
              </a:lnSpc>
            </a:pPr>
            <a:r>
              <a:rPr lang="en-US" sz="1600" noProof="0" dirty="0">
                <a:solidFill>
                  <a:schemeClr val="bg1"/>
                </a:solidFill>
                <a:latin typeface="+mn-lt"/>
              </a:rPr>
              <a:t>School of Computation, Information and Technology</a:t>
            </a:r>
          </a:p>
          <a:p>
            <a:pPr>
              <a:lnSpc>
                <a:spcPct val="114000"/>
              </a:lnSpc>
            </a:pPr>
            <a:r>
              <a:rPr lang="en-US" sz="1600" noProof="0" dirty="0">
                <a:solidFill>
                  <a:schemeClr val="bg1"/>
                </a:solidFill>
                <a:latin typeface="+mn-lt"/>
              </a:rPr>
              <a:t>Technical University of Munich</a:t>
            </a:r>
          </a:p>
          <a:p>
            <a:pPr>
              <a:lnSpc>
                <a:spcPct val="114000"/>
              </a:lnSpc>
            </a:pPr>
            <a:endParaRPr lang="en-US" sz="1600" noProof="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noProof="0" dirty="0">
                <a:solidFill>
                  <a:schemeClr val="bg1"/>
                </a:solidFill>
                <a:latin typeface="+mn-lt"/>
              </a:rPr>
              <a:t>E-Mail: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+mn-lt"/>
              </a:rPr>
              <a:t>fady.salama@tum.de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+mn-lt"/>
              </a:rPr>
              <a:t>roman.binkert@tum.de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A6ED19E-D716-E07E-6DF5-253A13CA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764" y="2279502"/>
            <a:ext cx="1541236" cy="15412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B817FE6-0FC2-0FB3-688C-A97B07EBD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7638" y="4611299"/>
            <a:ext cx="1541236" cy="1541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74C1A-1125-11E7-3865-17EC8806F7CA}"/>
              </a:ext>
            </a:extLst>
          </p:cNvPr>
          <p:cNvSpPr txBox="1"/>
          <p:nvPr/>
        </p:nvSpPr>
        <p:spPr>
          <a:xfrm>
            <a:off x="10136414" y="3911758"/>
            <a:ext cx="1560264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400" noProof="0" dirty="0">
                <a:solidFill>
                  <a:schemeClr val="bg1"/>
                </a:solidFill>
                <a:latin typeface="+mn-lt"/>
              </a:rPr>
              <a:t>Homepage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51C72-398C-3890-9325-57AFA378DBE7}"/>
              </a:ext>
            </a:extLst>
          </p:cNvPr>
          <p:cNvSpPr txBox="1"/>
          <p:nvPr/>
        </p:nvSpPr>
        <p:spPr>
          <a:xfrm>
            <a:off x="7983988" y="6268554"/>
            <a:ext cx="154123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400" noProof="0" dirty="0">
                <a:solidFill>
                  <a:schemeClr val="bg1"/>
                </a:solidFill>
                <a:latin typeface="+mn-lt"/>
              </a:rPr>
              <a:t>Email: </a:t>
            </a:r>
            <a:br>
              <a:rPr lang="en-US" sz="1400" noProof="0" dirty="0">
                <a:solidFill>
                  <a:schemeClr val="bg1"/>
                </a:solidFill>
                <a:latin typeface="+mn-lt"/>
              </a:rPr>
            </a:br>
            <a:r>
              <a:rPr lang="en-US" sz="1400" noProof="0" dirty="0">
                <a:solidFill>
                  <a:schemeClr val="bg1"/>
                </a:solidFill>
                <a:latin typeface="+mn-lt"/>
              </a:rPr>
              <a:t>Fady Salama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87D18-1332-2E10-222F-43E534E50BBC}"/>
              </a:ext>
            </a:extLst>
          </p:cNvPr>
          <p:cNvSpPr txBox="1"/>
          <p:nvPr/>
        </p:nvSpPr>
        <p:spPr>
          <a:xfrm>
            <a:off x="10204139" y="6265670"/>
            <a:ext cx="154123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400" noProof="0" dirty="0">
                <a:solidFill>
                  <a:schemeClr val="bg1"/>
                </a:solidFill>
                <a:latin typeface="+mn-lt"/>
              </a:rPr>
              <a:t>Email:</a:t>
            </a:r>
            <a:br>
              <a:rPr lang="en-US" sz="1400" noProof="0" dirty="0">
                <a:solidFill>
                  <a:schemeClr val="bg1"/>
                </a:solidFill>
                <a:latin typeface="+mn-lt"/>
              </a:rPr>
            </a:br>
            <a:r>
              <a:rPr lang="en-US" sz="1400" noProof="0" dirty="0">
                <a:solidFill>
                  <a:schemeClr val="bg1"/>
                </a:solidFill>
                <a:latin typeface="+mn-lt"/>
              </a:rPr>
              <a:t>Roman Binkert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55E09-C76D-95B7-D131-ADEAAD17B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139" y="4611299"/>
            <a:ext cx="1541236" cy="15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5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293B89-95CF-4207-A77E-B1280CA71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u="none" strike="noStrike" noProof="0" dirty="0">
              <a:solidFill>
                <a:srgbClr val="172B4D"/>
              </a:solidFill>
              <a:effectLst/>
              <a:latin typeface="Arial" panose="020B0604020202020204" pitchFamily="34" charset="0"/>
            </a:endParaRPr>
          </a:p>
          <a:p>
            <a:endParaRPr lang="en-US" noProof="0" dirty="0">
              <a:solidFill>
                <a:srgbClr val="172B4D"/>
              </a:solidFill>
              <a:latin typeface="Arial" panose="020B0604020202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3524BC-90C9-4DD7-9240-3399F9E0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E11DE-AA45-834E-08AB-131FC8E0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63" y="839236"/>
            <a:ext cx="7772400" cy="5179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CE294A-49F4-DECC-CF09-551FACB0061F}"/>
              </a:ext>
            </a:extLst>
          </p:cNvPr>
          <p:cNvSpPr txBox="1"/>
          <p:nvPr/>
        </p:nvSpPr>
        <p:spPr>
          <a:xfrm>
            <a:off x="1767547" y="6137090"/>
            <a:ext cx="8130431" cy="14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900" noProof="0" dirty="0">
                <a:latin typeface="+mn-lt"/>
              </a:rPr>
              <a:t>Sobalvarro, P. (2018, October 30). The Factory as a Machine. Veo </a:t>
            </a:r>
            <a:r>
              <a:rPr lang="en-US" sz="800" noProof="0" dirty="0">
                <a:latin typeface="+mn-lt"/>
              </a:rPr>
              <a:t>Robotics</a:t>
            </a:r>
            <a:r>
              <a:rPr lang="en-US" sz="900" noProof="0" dirty="0">
                <a:latin typeface="+mn-lt"/>
              </a:rPr>
              <a:t>. Retrieved from https://www.veobot.com/blog/2018/10/30/the-factory-as-a-machine</a:t>
            </a:r>
          </a:p>
        </p:txBody>
      </p:sp>
    </p:spTree>
    <p:extLst>
      <p:ext uri="{BB962C8B-B14F-4D97-AF65-F5344CB8AC3E}">
        <p14:creationId xmlns:p14="http://schemas.microsoft.com/office/powerpoint/2010/main" val="7869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293B89-95CF-4207-A77E-B1280CA71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u="none" strike="noStrike" noProof="0" dirty="0">
              <a:solidFill>
                <a:srgbClr val="172B4D"/>
              </a:solidFill>
              <a:effectLst/>
              <a:latin typeface="Arial" panose="020B0604020202020204" pitchFamily="34" charset="0"/>
            </a:endParaRPr>
          </a:p>
          <a:p>
            <a:endParaRPr lang="en-US" noProof="0" dirty="0">
              <a:solidFill>
                <a:srgbClr val="172B4D"/>
              </a:solidFill>
              <a:latin typeface="Arial" panose="020B0604020202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3524BC-90C9-4DD7-9240-3399F9E0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E294A-49F4-DECC-CF09-551FACB0061F}"/>
              </a:ext>
            </a:extLst>
          </p:cNvPr>
          <p:cNvSpPr txBox="1"/>
          <p:nvPr/>
        </p:nvSpPr>
        <p:spPr>
          <a:xfrm>
            <a:off x="3579781" y="6062378"/>
            <a:ext cx="4270400" cy="14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900" noProof="0" dirty="0">
                <a:latin typeface="+mn-lt"/>
              </a:rPr>
              <a:t>"Innovation in der </a:t>
            </a:r>
            <a:r>
              <a:rPr lang="en-US" sz="900" noProof="0" dirty="0" err="1">
                <a:latin typeface="+mn-lt"/>
              </a:rPr>
              <a:t>digitalen</a:t>
            </a:r>
            <a:r>
              <a:rPr lang="en-US" sz="900" noProof="0" dirty="0">
                <a:latin typeface="+mn-lt"/>
              </a:rPr>
              <a:t> </a:t>
            </a:r>
            <a:r>
              <a:rPr lang="en-US" sz="900" noProof="0" dirty="0" err="1">
                <a:latin typeface="+mn-lt"/>
              </a:rPr>
              <a:t>Landwirtschaft</a:t>
            </a:r>
            <a:r>
              <a:rPr lang="en-US" sz="900" noProof="0" dirty="0">
                <a:latin typeface="+mn-lt"/>
              </a:rPr>
              <a:t>" by Marco Verch via ccnull.de, CC-BY 2.0</a:t>
            </a:r>
          </a:p>
        </p:txBody>
      </p:sp>
      <p:pic>
        <p:nvPicPr>
          <p:cNvPr id="9" name="Picture 8" descr="A person holding a small plant&#10;&#10;Description automatically generated">
            <a:extLst>
              <a:ext uri="{FF2B5EF4-FFF2-40B4-BE49-F238E27FC236}">
                <a16:creationId xmlns:a16="http://schemas.microsoft.com/office/drawing/2014/main" id="{FA184B4C-1618-741A-0918-933E32E4C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16" y="811370"/>
            <a:ext cx="7650257" cy="51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56FECC5A-8366-3A53-3DCF-B6ED3D45980E}"/>
              </a:ext>
            </a:extLst>
          </p:cNvPr>
          <p:cNvSpPr/>
          <p:nvPr/>
        </p:nvSpPr>
        <p:spPr>
          <a:xfrm>
            <a:off x="3304426" y="1227807"/>
            <a:ext cx="5419848" cy="54198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3524BC-90C9-4DD7-9240-3399F9E0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Statement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4427CF-1DF2-BF3A-3F5B-49F12E63BF5D}"/>
              </a:ext>
            </a:extLst>
          </p:cNvPr>
          <p:cNvGrpSpPr/>
          <p:nvPr/>
        </p:nvGrpSpPr>
        <p:grpSpPr>
          <a:xfrm>
            <a:off x="1457508" y="3214313"/>
            <a:ext cx="3264408" cy="3263588"/>
            <a:chOff x="1058259" y="2068074"/>
            <a:chExt cx="3264408" cy="326358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D08394-7ECA-0B43-909D-96C2035EB964}"/>
                </a:ext>
              </a:extLst>
            </p:cNvPr>
            <p:cNvSpPr/>
            <p:nvPr/>
          </p:nvSpPr>
          <p:spPr>
            <a:xfrm>
              <a:off x="1058259" y="2068074"/>
              <a:ext cx="3264408" cy="3263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noProof="0" dirty="0"/>
            </a:p>
          </p:txBody>
        </p:sp>
        <p:pic>
          <p:nvPicPr>
            <p:cNvPr id="8" name="Graphic 7" descr="Factory with solid fill">
              <a:extLst>
                <a:ext uri="{FF2B5EF4-FFF2-40B4-BE49-F238E27FC236}">
                  <a16:creationId xmlns:a16="http://schemas.microsoft.com/office/drawing/2014/main" id="{7B003E64-BE95-6BF4-46A1-7DF5F5B6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4335" y="2579095"/>
              <a:ext cx="1070791" cy="1070791"/>
            </a:xfrm>
            <a:prstGeom prst="rect">
              <a:avLst/>
            </a:prstGeom>
          </p:spPr>
        </p:pic>
        <p:pic>
          <p:nvPicPr>
            <p:cNvPr id="10" name="Graphic 9" descr="Robot Hand with solid fill">
              <a:extLst>
                <a:ext uri="{FF2B5EF4-FFF2-40B4-BE49-F238E27FC236}">
                  <a16:creationId xmlns:a16="http://schemas.microsoft.com/office/drawing/2014/main" id="{6C94A376-7BBA-30EA-525A-2B270BFAC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16562" y="2613191"/>
              <a:ext cx="1036695" cy="1036695"/>
            </a:xfrm>
            <a:prstGeom prst="rect">
              <a:avLst/>
            </a:prstGeom>
          </p:spPr>
        </p:pic>
        <p:pic>
          <p:nvPicPr>
            <p:cNvPr id="2050" name="Picture 2" descr="Conveyor Belt Icons - Free SVG &amp; PNG Conveyor Belt Images - Noun Project">
              <a:extLst>
                <a:ext uri="{FF2B5EF4-FFF2-40B4-BE49-F238E27FC236}">
                  <a16:creationId xmlns:a16="http://schemas.microsoft.com/office/drawing/2014/main" id="{59344161-3724-8452-6C3B-2DDC12E26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336" y="3496450"/>
              <a:ext cx="1248804" cy="1248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6BAF4A-4C25-7CF8-82E8-C0070B891CA0}"/>
                </a:ext>
              </a:extLst>
            </p:cNvPr>
            <p:cNvSpPr txBox="1"/>
            <p:nvPr/>
          </p:nvSpPr>
          <p:spPr>
            <a:xfrm>
              <a:off x="1786369" y="4503553"/>
              <a:ext cx="1808187" cy="3215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2000" noProof="0" dirty="0">
                  <a:solidFill>
                    <a:schemeClr val="bg1"/>
                  </a:solidFill>
                  <a:latin typeface="+mn-lt"/>
                </a:rPr>
                <a:t>Smart Factories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FC9C72-9DC4-4799-83DC-A718800025AF}"/>
              </a:ext>
            </a:extLst>
          </p:cNvPr>
          <p:cNvGrpSpPr/>
          <p:nvPr/>
        </p:nvGrpSpPr>
        <p:grpSpPr>
          <a:xfrm>
            <a:off x="4390884" y="4393"/>
            <a:ext cx="3264408" cy="3263588"/>
            <a:chOff x="4458119" y="71628"/>
            <a:chExt cx="3264408" cy="326358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16D455B-B54F-B399-19D8-65C46C6A0DAD}"/>
                </a:ext>
              </a:extLst>
            </p:cNvPr>
            <p:cNvSpPr/>
            <p:nvPr/>
          </p:nvSpPr>
          <p:spPr>
            <a:xfrm>
              <a:off x="4458119" y="71628"/>
              <a:ext cx="3264408" cy="32635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noProof="0" dirty="0"/>
            </a:p>
          </p:txBody>
        </p:sp>
        <p:pic>
          <p:nvPicPr>
            <p:cNvPr id="6" name="Graphic 5" descr="Silo with solid fill">
              <a:extLst>
                <a:ext uri="{FF2B5EF4-FFF2-40B4-BE49-F238E27FC236}">
                  <a16:creationId xmlns:a16="http://schemas.microsoft.com/office/drawing/2014/main" id="{DA1A6168-71CC-3CAB-922A-92A67366B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03569" y="1417189"/>
              <a:ext cx="973508" cy="973508"/>
            </a:xfrm>
            <a:prstGeom prst="rect">
              <a:avLst/>
            </a:prstGeom>
          </p:spPr>
        </p:pic>
        <p:pic>
          <p:nvPicPr>
            <p:cNvPr id="13" name="Graphic 12" descr="Crops with solid fill">
              <a:extLst>
                <a:ext uri="{FF2B5EF4-FFF2-40B4-BE49-F238E27FC236}">
                  <a16:creationId xmlns:a16="http://schemas.microsoft.com/office/drawing/2014/main" id="{4F9D281D-8F4A-E984-C28F-A06239AC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25062" y="425466"/>
              <a:ext cx="894703" cy="894703"/>
            </a:xfrm>
            <a:prstGeom prst="rect">
              <a:avLst/>
            </a:prstGeom>
          </p:spPr>
        </p:pic>
        <p:pic>
          <p:nvPicPr>
            <p:cNvPr id="16" name="Graphic 15" descr="Tractor with solid fill">
              <a:extLst>
                <a:ext uri="{FF2B5EF4-FFF2-40B4-BE49-F238E27FC236}">
                  <a16:creationId xmlns:a16="http://schemas.microsoft.com/office/drawing/2014/main" id="{EE71C7B6-FA84-C908-BAD3-1BA05DEE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78791" y="430573"/>
              <a:ext cx="1091710" cy="109171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69990F-DA24-9908-75FB-E12298258495}"/>
                </a:ext>
              </a:extLst>
            </p:cNvPr>
            <p:cNvSpPr txBox="1"/>
            <p:nvPr/>
          </p:nvSpPr>
          <p:spPr>
            <a:xfrm>
              <a:off x="5100468" y="2487717"/>
              <a:ext cx="1979709" cy="3215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2000" noProof="0" dirty="0">
                  <a:solidFill>
                    <a:schemeClr val="bg1"/>
                  </a:solidFill>
                  <a:latin typeface="+mn-lt"/>
                </a:rPr>
                <a:t>Smart Agriculture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22FB34-B495-712A-4D23-6505D6843741}"/>
              </a:ext>
            </a:extLst>
          </p:cNvPr>
          <p:cNvGrpSpPr/>
          <p:nvPr/>
        </p:nvGrpSpPr>
        <p:grpSpPr>
          <a:xfrm>
            <a:off x="7316188" y="3213614"/>
            <a:ext cx="3264408" cy="3263588"/>
            <a:chOff x="6885025" y="2550544"/>
            <a:chExt cx="3264408" cy="326358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D8736C-9420-EFAC-0680-D56786876DD4}"/>
                </a:ext>
              </a:extLst>
            </p:cNvPr>
            <p:cNvSpPr/>
            <p:nvPr/>
          </p:nvSpPr>
          <p:spPr>
            <a:xfrm>
              <a:off x="6885025" y="2550544"/>
              <a:ext cx="3264408" cy="32635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noProof="0" dirty="0"/>
            </a:p>
          </p:txBody>
        </p:sp>
        <p:pic>
          <p:nvPicPr>
            <p:cNvPr id="18" name="Graphic 17" descr="Monitor with solid fill">
              <a:extLst>
                <a:ext uri="{FF2B5EF4-FFF2-40B4-BE49-F238E27FC236}">
                  <a16:creationId xmlns:a16="http://schemas.microsoft.com/office/drawing/2014/main" id="{483D918B-AD30-C0E3-4651-6E840AF5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85392" y="3970762"/>
              <a:ext cx="1063674" cy="1063674"/>
            </a:xfrm>
            <a:prstGeom prst="rect">
              <a:avLst/>
            </a:prstGeom>
          </p:spPr>
        </p:pic>
        <p:pic>
          <p:nvPicPr>
            <p:cNvPr id="20" name="Graphic 19" descr="Fluorescent Light Bulb with solid fill">
              <a:extLst>
                <a:ext uri="{FF2B5EF4-FFF2-40B4-BE49-F238E27FC236}">
                  <a16:creationId xmlns:a16="http://schemas.microsoft.com/office/drawing/2014/main" id="{2F3FEF46-FEA0-C82A-BBC9-419852523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667350" y="2954341"/>
              <a:ext cx="1063674" cy="1063674"/>
            </a:xfrm>
            <a:prstGeom prst="rect">
              <a:avLst/>
            </a:prstGeom>
          </p:spPr>
        </p:pic>
        <p:pic>
          <p:nvPicPr>
            <p:cNvPr id="23" name="Graphic 22" descr="Work from home Wi-Fi with solid fill">
              <a:extLst>
                <a:ext uri="{FF2B5EF4-FFF2-40B4-BE49-F238E27FC236}">
                  <a16:creationId xmlns:a16="http://schemas.microsoft.com/office/drawing/2014/main" id="{2134E1C2-28E6-2400-A820-CEE1F1A1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384750" y="2924480"/>
              <a:ext cx="1029823" cy="102982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A0A72F-C9DF-C251-C4AA-662664718730}"/>
                </a:ext>
              </a:extLst>
            </p:cNvPr>
            <p:cNvSpPr txBox="1"/>
            <p:nvPr/>
          </p:nvSpPr>
          <p:spPr>
            <a:xfrm>
              <a:off x="7798282" y="5034436"/>
              <a:ext cx="1437894" cy="3215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2000" noProof="0" dirty="0">
                  <a:solidFill>
                    <a:schemeClr val="bg1"/>
                  </a:solidFill>
                  <a:latin typeface="+mn-lt"/>
                </a:rPr>
                <a:t>Smart Home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AF33FC-8293-24ED-6E37-6645F026EB97}"/>
              </a:ext>
            </a:extLst>
          </p:cNvPr>
          <p:cNvSpPr txBox="1"/>
          <p:nvPr/>
        </p:nvSpPr>
        <p:spPr>
          <a:xfrm>
            <a:off x="4718323" y="3605813"/>
            <a:ext cx="2603260" cy="1380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noProof="0" dirty="0">
                <a:latin typeface="+mn-lt"/>
              </a:rPr>
              <a:t>A lack of a universal cross-domain application for immersive XR/MR visualization and interactions! </a:t>
            </a:r>
          </a:p>
        </p:txBody>
      </p:sp>
    </p:spTree>
    <p:extLst>
      <p:ext uri="{BB962C8B-B14F-4D97-AF65-F5344CB8AC3E}">
        <p14:creationId xmlns:p14="http://schemas.microsoft.com/office/powerpoint/2010/main" val="346160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293B89-95CF-4207-A77E-B1280CA7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04" y="2441313"/>
            <a:ext cx="7164481" cy="1975374"/>
          </a:xfrm>
        </p:spPr>
        <p:txBody>
          <a:bodyPr/>
          <a:lstStyle/>
          <a:p>
            <a:r>
              <a:rPr lang="en-US" sz="1800" b="1" noProof="0" dirty="0">
                <a:solidFill>
                  <a:schemeClr val="tx2"/>
                </a:solidFill>
                <a:effectLst/>
              </a:rPr>
              <a:t>XR Application: </a:t>
            </a:r>
            <a:r>
              <a:rPr lang="en-US" sz="1800" b="1" noProof="0" dirty="0" err="1">
                <a:solidFill>
                  <a:schemeClr val="tx2"/>
                </a:solidFill>
                <a:effectLst/>
              </a:rPr>
              <a:t>HoloWoT</a:t>
            </a:r>
            <a:endParaRPr lang="en-US" sz="1800" b="1" noProof="0" dirty="0">
              <a:solidFill>
                <a:schemeClr val="tx2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Immersive, </a:t>
            </a: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seamless, user-centric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Cross-Platform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UI generation in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intermediaries between XR device and IoT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Connectivity established through the Web of Things (WoT)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b="0" i="0" u="none" strike="noStrike" noProof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</a:t>
            </a:r>
          </a:p>
          <a:p>
            <a:endParaRPr lang="en-US" sz="1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3524BC-90C9-4DD7-9240-3399F9E0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04" y="343278"/>
            <a:ext cx="11771392" cy="410369"/>
          </a:xfrm>
        </p:spPr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Idea Approach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554C44-FBAE-07F8-9655-3FEABA41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935" y="1567321"/>
            <a:ext cx="5675797" cy="3723358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6A20E4CB-29DB-F25D-6F5E-900251B96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3082" y="1937812"/>
            <a:ext cx="564721" cy="7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27BFC-D19F-BB97-453D-9184FE45B4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FB998-34E9-A5E0-C9AB-C5CCC2A135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990577-4AD1-B9E5-E2F2-2CE64BCB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tx2"/>
                </a:solidFill>
              </a:rPr>
              <a:t>Project Details</a:t>
            </a:r>
          </a:p>
        </p:txBody>
      </p:sp>
      <p:pic>
        <p:nvPicPr>
          <p:cNvPr id="6" name="Graphic 5" descr="Wireless with solid fill">
            <a:extLst>
              <a:ext uri="{FF2B5EF4-FFF2-40B4-BE49-F238E27FC236}">
                <a16:creationId xmlns:a16="http://schemas.microsoft.com/office/drawing/2014/main" id="{569AB0DF-228F-ACB2-480C-A4262DB19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6076" y="2106210"/>
            <a:ext cx="2645580" cy="2645580"/>
          </a:xfrm>
          <a:prstGeom prst="rect">
            <a:avLst/>
          </a:prstGeom>
        </p:spPr>
      </p:pic>
      <p:pic>
        <p:nvPicPr>
          <p:cNvPr id="7" name="Graphic 6" descr="Double Tap Gesture with solid fill">
            <a:extLst>
              <a:ext uri="{FF2B5EF4-FFF2-40B4-BE49-F238E27FC236}">
                <a16:creationId xmlns:a16="http://schemas.microsoft.com/office/drawing/2014/main" id="{080B1F66-EB59-C93B-ED8D-86C89C695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6569" y="2106210"/>
            <a:ext cx="2381320" cy="2381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9BE-F94D-DB7E-EEB9-D735D63B0044}"/>
              </a:ext>
            </a:extLst>
          </p:cNvPr>
          <p:cNvSpPr txBox="1"/>
          <p:nvPr/>
        </p:nvSpPr>
        <p:spPr>
          <a:xfrm>
            <a:off x="2590499" y="4462415"/>
            <a:ext cx="1720462" cy="289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noProof="0" dirty="0">
                <a:solidFill>
                  <a:schemeClr val="bg2"/>
                </a:solidFill>
                <a:latin typeface="+mn-lt"/>
              </a:rPr>
              <a:t>Communication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E2B09-3B12-81A0-D1BC-CBC84FF8C561}"/>
              </a:ext>
            </a:extLst>
          </p:cNvPr>
          <p:cNvSpPr txBox="1"/>
          <p:nvPr/>
        </p:nvSpPr>
        <p:spPr>
          <a:xfrm>
            <a:off x="7759970" y="4459325"/>
            <a:ext cx="1720462" cy="289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noProof="0" dirty="0">
                <a:solidFill>
                  <a:schemeClr val="bg2"/>
                </a:solidFill>
                <a:latin typeface="+mn-lt"/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279153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55F489A-E33B-6487-AB12-13EDE589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D312237-29CB-E680-4C67-2F8C0280F5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530D5B51-ED5F-20F5-4506-35121131684D}"/>
              </a:ext>
            </a:extLst>
          </p:cNvPr>
          <p:cNvSpPr txBox="1">
            <a:spLocks/>
          </p:cNvSpPr>
          <p:nvPr/>
        </p:nvSpPr>
        <p:spPr>
          <a:xfrm>
            <a:off x="220269" y="811369"/>
            <a:ext cx="11771392" cy="554650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/>
              <a:t>Goal: Enhance IoT interoperability by applying standardized Web technologies</a:t>
            </a:r>
          </a:p>
          <a:p>
            <a:endParaRPr lang="en-US" sz="2000" noProof="0" dirty="0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9628B164-FBF2-1B10-8127-188E1AB4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210345"/>
            <a:ext cx="11771392" cy="410369"/>
          </a:xfrm>
        </p:spPr>
        <p:txBody>
          <a:bodyPr/>
          <a:lstStyle/>
          <a:p>
            <a:r>
              <a:rPr lang="en-US" noProof="0" dirty="0"/>
              <a:t>Web of Things	</a:t>
            </a:r>
          </a:p>
        </p:txBody>
      </p:sp>
      <p:pic>
        <p:nvPicPr>
          <p:cNvPr id="7" name="Grafik 6" descr="Roboterhand mit einfarbiger Füllung">
            <a:extLst>
              <a:ext uri="{FF2B5EF4-FFF2-40B4-BE49-F238E27FC236}">
                <a16:creationId xmlns:a16="http://schemas.microsoft.com/office/drawing/2014/main" id="{7E66DB79-0F86-A451-09CD-4F5138389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009927" y="2736596"/>
            <a:ext cx="2073073" cy="2050196"/>
          </a:xfrm>
          <a:prstGeom prst="rect">
            <a:avLst/>
          </a:prstGeom>
        </p:spPr>
      </p:pic>
      <p:pic>
        <p:nvPicPr>
          <p:cNvPr id="8" name="Grafik 7" descr="Internet mit einfarbiger Füllung">
            <a:extLst>
              <a:ext uri="{FF2B5EF4-FFF2-40B4-BE49-F238E27FC236}">
                <a16:creationId xmlns:a16="http://schemas.microsoft.com/office/drawing/2014/main" id="{913C2D51-8711-6479-2CBD-56F3BA17A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684" y="2641092"/>
            <a:ext cx="1985772" cy="1985772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B0844AA-EA04-337B-E814-9E0E87BAC1DF}"/>
              </a:ext>
            </a:extLst>
          </p:cNvPr>
          <p:cNvCxnSpPr>
            <a:cxnSpLocks/>
          </p:cNvCxnSpPr>
          <p:nvPr/>
        </p:nvCxnSpPr>
        <p:spPr>
          <a:xfrm>
            <a:off x="2887890" y="3649239"/>
            <a:ext cx="3716308" cy="725"/>
          </a:xfrm>
          <a:prstGeom prst="bentConnector3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Windkraftanlagen Silhouette">
            <a:extLst>
              <a:ext uri="{FF2B5EF4-FFF2-40B4-BE49-F238E27FC236}">
                <a16:creationId xmlns:a16="http://schemas.microsoft.com/office/drawing/2014/main" id="{A3007108-DA6C-83F9-5917-36AADB88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7052" y="1477772"/>
            <a:ext cx="1258824" cy="1258824"/>
          </a:xfrm>
          <a:prstGeom prst="rect">
            <a:avLst/>
          </a:prstGeom>
        </p:spPr>
      </p:pic>
      <p:pic>
        <p:nvPicPr>
          <p:cNvPr id="11" name="Grafik 10" descr="Quadcopter mit einfarbiger Füllung">
            <a:extLst>
              <a:ext uri="{FF2B5EF4-FFF2-40B4-BE49-F238E27FC236}">
                <a16:creationId xmlns:a16="http://schemas.microsoft.com/office/drawing/2014/main" id="{6C50B065-58F7-B686-CD09-17BB182768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5695" y="4866621"/>
            <a:ext cx="1310845" cy="1310845"/>
          </a:xfrm>
          <a:prstGeom prst="rect">
            <a:avLst/>
          </a:prstGeom>
        </p:spPr>
      </p:pic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D51D3C23-94D9-522B-8F75-16764562CF69}"/>
              </a:ext>
            </a:extLst>
          </p:cNvPr>
          <p:cNvCxnSpPr>
            <a:cxnSpLocks/>
          </p:cNvCxnSpPr>
          <p:nvPr/>
        </p:nvCxnSpPr>
        <p:spPr>
          <a:xfrm>
            <a:off x="2886964" y="3655714"/>
            <a:ext cx="3685879" cy="1863634"/>
          </a:xfrm>
          <a:prstGeom prst="bentConnector3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E07A953B-5067-C545-8770-C2FD02F57E17}"/>
              </a:ext>
            </a:extLst>
          </p:cNvPr>
          <p:cNvCxnSpPr>
            <a:cxnSpLocks/>
          </p:cNvCxnSpPr>
          <p:nvPr/>
        </p:nvCxnSpPr>
        <p:spPr>
          <a:xfrm flipV="1">
            <a:off x="2886456" y="1898132"/>
            <a:ext cx="3692652" cy="1748546"/>
          </a:xfrm>
          <a:prstGeom prst="bentConnector3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MQTT Specification">
            <a:extLst>
              <a:ext uri="{FF2B5EF4-FFF2-40B4-BE49-F238E27FC236}">
                <a16:creationId xmlns:a16="http://schemas.microsoft.com/office/drawing/2014/main" id="{48007D76-47AA-9987-4A3C-C4D25C47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974" y="1739688"/>
            <a:ext cx="1705552" cy="4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ypertext Transfer Protocol – Wikipedia">
            <a:extLst>
              <a:ext uri="{FF2B5EF4-FFF2-40B4-BE49-F238E27FC236}">
                <a16:creationId xmlns:a16="http://schemas.microsoft.com/office/drawing/2014/main" id="{22206C84-D6FE-B86B-58C7-40107BC7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605" y="3423803"/>
            <a:ext cx="838499" cy="44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oap - Zimetrics">
            <a:extLst>
              <a:ext uri="{FF2B5EF4-FFF2-40B4-BE49-F238E27FC236}">
                <a16:creationId xmlns:a16="http://schemas.microsoft.com/office/drawing/2014/main" id="{70A43344-30B8-2882-2CE1-A5D25915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234" y="5236303"/>
            <a:ext cx="1229126" cy="5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4B7C01B-308C-B0F2-88FB-FC6A365E5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6EAD18-7BA4-D849-5949-A7E2AC52BB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Fady Salama &amp; Roman Binkert | Immersive WoT Apps in MR | ESI | TUM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73DB781B-FA26-A7E5-A21C-85F0FBF20235}"/>
              </a:ext>
            </a:extLst>
          </p:cNvPr>
          <p:cNvSpPr txBox="1">
            <a:spLocks/>
          </p:cNvSpPr>
          <p:nvPr/>
        </p:nvSpPr>
        <p:spPr>
          <a:xfrm>
            <a:off x="220320" y="210240"/>
            <a:ext cx="11770920" cy="60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3200"/>
              </a:lnSpc>
            </a:pPr>
            <a:r>
              <a:rPr lang="en-US" sz="3000" spc="-1" noProof="0" dirty="0">
                <a:solidFill>
                  <a:srgbClr val="000000"/>
                </a:solidFill>
                <a:latin typeface="Arial"/>
              </a:rPr>
              <a:t>WoT Thing Description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7867902E-3945-7BB3-3DC5-128D3FE58902}"/>
              </a:ext>
            </a:extLst>
          </p:cNvPr>
          <p:cNvSpPr txBox="1">
            <a:spLocks/>
          </p:cNvSpPr>
          <p:nvPr/>
        </p:nvSpPr>
        <p:spPr>
          <a:xfrm>
            <a:off x="142596" y="1074420"/>
            <a:ext cx="11770920" cy="526032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noProof="0" dirty="0">
                <a:solidFill>
                  <a:srgbClr val="000000"/>
                </a:solidFill>
                <a:latin typeface="Arial"/>
              </a:rPr>
              <a:t>Interaction Affordances: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kern="0" spc="-1" noProof="0" dirty="0">
                <a:solidFill>
                  <a:srgbClr val="000000"/>
                </a:solidFill>
                <a:latin typeface="Arial"/>
              </a:rPr>
              <a:t>Property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kern="0" spc="-1" noProof="0" dirty="0">
                <a:solidFill>
                  <a:srgbClr val="000000"/>
                </a:solidFill>
                <a:latin typeface="Arial"/>
              </a:rPr>
              <a:t>Action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kern="0" spc="-1" noProof="0" dirty="0">
                <a:solidFill>
                  <a:srgbClr val="000000"/>
                </a:solidFill>
                <a:latin typeface="Arial"/>
              </a:rPr>
              <a:t>Event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en-US" b="0" kern="0" spc="-1" noProof="0" dirty="0">
              <a:solidFill>
                <a:srgbClr val="000000"/>
              </a:solidFill>
              <a:latin typeface="Arial"/>
            </a:endParaRPr>
          </a:p>
          <a:p>
            <a:pPr marL="425700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en-US" sz="2000" spc="-1" noProof="0" dirty="0">
              <a:solidFill>
                <a:srgbClr val="000000"/>
              </a:solidFill>
              <a:latin typeface="Arial"/>
            </a:endParaRPr>
          </a:p>
          <a:p>
            <a:pPr marL="425700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spc="-1" noProof="0" dirty="0">
                <a:solidFill>
                  <a:srgbClr val="000000"/>
                </a:solidFill>
              </a:rPr>
              <a:t>General Metadata</a:t>
            </a:r>
            <a:endParaRPr lang="en-US" sz="2000" spc="-1" noProof="0" dirty="0">
              <a:solidFill>
                <a:srgbClr val="000000"/>
              </a:solidFill>
              <a:latin typeface="Arial"/>
            </a:endParaRPr>
          </a:p>
          <a:p>
            <a:pPr marL="425700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spc="-1" noProof="0" dirty="0">
                <a:solidFill>
                  <a:srgbClr val="000000"/>
                </a:solidFill>
                <a:latin typeface="Arial"/>
              </a:rPr>
              <a:t>Data Schemas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A7F1054-761A-3928-88F8-6B016AFF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805"/>
          <a:stretch/>
        </p:blipFill>
        <p:spPr>
          <a:xfrm>
            <a:off x="5167731" y="-1"/>
            <a:ext cx="7024269" cy="64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91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Idil Sezgin Thesis Presentation</Template>
  <TotalTime>0</TotalTime>
  <Words>2022</Words>
  <Application>Microsoft Office PowerPoint</Application>
  <PresentationFormat>Widescreen</PresentationFormat>
  <Paragraphs>392</Paragraphs>
  <Slides>27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160104_TUM_Praesentation_p_v1</vt:lpstr>
      <vt:lpstr>Titel 2</vt:lpstr>
      <vt:lpstr>Titel 3</vt:lpstr>
      <vt:lpstr>Inhalt</vt:lpstr>
      <vt:lpstr>Kapiteltrenner blau</vt:lpstr>
      <vt:lpstr>Kapiteltrenner schwarz</vt:lpstr>
      <vt:lpstr>Immersive Web of Things Applications in Mixed Reality</vt:lpstr>
      <vt:lpstr>Motivation</vt:lpstr>
      <vt:lpstr>Motivation</vt:lpstr>
      <vt:lpstr>Motivation</vt:lpstr>
      <vt:lpstr>Problem Statement</vt:lpstr>
      <vt:lpstr>Idea Approach</vt:lpstr>
      <vt:lpstr>Project Details</vt:lpstr>
      <vt:lpstr>Web of Things </vt:lpstr>
      <vt:lpstr>PowerPoint Presentation</vt:lpstr>
      <vt:lpstr>PowerPoint Presentation</vt:lpstr>
      <vt:lpstr>Web of Things: Building Blocks</vt:lpstr>
      <vt:lpstr>Microsoft Hololens 2</vt:lpstr>
      <vt:lpstr>Hololens Programming</vt:lpstr>
      <vt:lpstr>Project Details</vt:lpstr>
      <vt:lpstr>Project Details</vt:lpstr>
      <vt:lpstr>WoT.Net.Core</vt:lpstr>
      <vt:lpstr>WoT.Net.Binding.Http</vt:lpstr>
      <vt:lpstr>Project Details </vt:lpstr>
      <vt:lpstr>UI Prefabs</vt:lpstr>
      <vt:lpstr>Application Flow</vt:lpstr>
      <vt:lpstr>Application Flow</vt:lpstr>
      <vt:lpstr>HoloWoT 2.0 – Bring Mashup to Mixed Reality</vt:lpstr>
      <vt:lpstr>Approach – UI Improvements</vt:lpstr>
      <vt:lpstr>Approach – UI Improvements</vt:lpstr>
      <vt:lpstr>Approach – Mashup Creation</vt:lpstr>
      <vt:lpstr>Approach – Mashup Creation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Fady Salama</dc:creator>
  <cp:lastModifiedBy>Roman Binkert</cp:lastModifiedBy>
  <cp:revision>3</cp:revision>
  <cp:lastPrinted>2024-06-09T11:07:01Z</cp:lastPrinted>
  <dcterms:created xsi:type="dcterms:W3CDTF">2024-09-22T09:48:36Z</dcterms:created>
  <dcterms:modified xsi:type="dcterms:W3CDTF">2025-03-12T12:40:03Z</dcterms:modified>
</cp:coreProperties>
</file>